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sldIdLst>
    <p:sldId id="257" r:id="rId2"/>
    <p:sldId id="258" r:id="rId3"/>
    <p:sldId id="261" r:id="rId4"/>
    <p:sldId id="264" r:id="rId5"/>
    <p:sldId id="262" r:id="rId6"/>
    <p:sldId id="266" r:id="rId7"/>
    <p:sldId id="265" r:id="rId8"/>
    <p:sldId id="267" r:id="rId9"/>
    <p:sldId id="268" r:id="rId10"/>
    <p:sldId id="263"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6B3E3-5838-4631-898A-D50182DCFAD7}" type="datetimeFigureOut">
              <a:rPr lang="en-US" smtClean="0"/>
              <a:t>3/1/2014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0536C3-0456-4E9D-B359-6B91BC66FB32}" type="slidenum">
              <a:rPr lang="en-US" smtClean="0"/>
              <a:t>‹#›</a:t>
            </a:fld>
            <a:endParaRPr lang="en-US"/>
          </a:p>
        </p:txBody>
      </p:sp>
    </p:spTree>
    <p:extLst>
      <p:ext uri="{BB962C8B-B14F-4D97-AF65-F5344CB8AC3E}">
        <p14:creationId xmlns:p14="http://schemas.microsoft.com/office/powerpoint/2010/main" val="270234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7B135A-F4A0-4146-8394-A933EEE618BC}"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1DCE-907D-4031-A34A-8278F460B56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135A-F4A0-4146-8394-A933EEE618BC}"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135A-F4A0-4146-8394-A933EEE618BC}"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7B135A-F4A0-4146-8394-A933EEE618BC}" type="datetimeFigureOut">
              <a:rPr lang="en-US" smtClean="0"/>
              <a:t>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7B135A-F4A0-4146-8394-A933EEE618BC}" type="datetimeFigureOut">
              <a:rPr lang="en-US" smtClean="0"/>
              <a:t>3/1/2014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F1B21DCE-907D-4031-A34A-8278F460B56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7B135A-F4A0-4146-8394-A933EEE618BC}"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7B135A-F4A0-4146-8394-A933EEE618BC}" type="datetimeFigureOut">
              <a:rPr lang="en-US" smtClean="0"/>
              <a:t>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7B135A-F4A0-4146-8394-A933EEE618BC}" type="datetimeFigureOut">
              <a:rPr lang="en-US" smtClean="0"/>
              <a:t>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7B135A-F4A0-4146-8394-A933EEE618BC}" type="datetimeFigureOut">
              <a:rPr lang="en-US" smtClean="0"/>
              <a:t>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B21DCE-907D-4031-A34A-8278F460B5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7B135A-F4A0-4146-8394-A933EEE618BC}"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1DCE-907D-4031-A34A-8278F460B56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7B135A-F4A0-4146-8394-A933EEE618BC}" type="datetimeFigureOut">
              <a:rPr lang="en-US" smtClean="0"/>
              <a:t>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B21DCE-907D-4031-A34A-8278F460B56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7B135A-F4A0-4146-8394-A933EEE618BC}" type="datetimeFigureOut">
              <a:rPr lang="en-US" smtClean="0"/>
              <a:t>3/1/2014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1B21DCE-907D-4031-A34A-8278F460B56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b="1" dirty="0" smtClean="0">
                <a:solidFill>
                  <a:srgbClr val="00B0F0"/>
                </a:solidFill>
              </a:rPr>
              <a:t>Увод</a:t>
            </a:r>
            <a:endParaRPr lang="en-US" b="1" dirty="0">
              <a:solidFill>
                <a:srgbClr val="00B0F0"/>
              </a:solidFill>
            </a:endParaRPr>
          </a:p>
        </p:txBody>
      </p:sp>
      <p:pic>
        <p:nvPicPr>
          <p:cNvPr id="4" name="Content Placeholder 3" descr="1187937209PB0e2w.jpg"/>
          <p:cNvPicPr>
            <a:picLocks noGrp="1" noChangeAspect="1"/>
          </p:cNvPicPr>
          <p:nvPr>
            <p:ph idx="1"/>
          </p:nvPr>
        </p:nvPicPr>
        <p:blipFill>
          <a:blip r:embed="rId2"/>
          <a:stretch>
            <a:fillRect/>
          </a:stretch>
        </p:blipFill>
        <p:spPr>
          <a:xfrm>
            <a:off x="0" y="22827"/>
            <a:ext cx="9144000" cy="6881746"/>
          </a:xfrm>
          <a:prstGeom prst="rect">
            <a:avLst/>
          </a:prstGeom>
        </p:spPr>
      </p:pic>
      <p:sp>
        <p:nvSpPr>
          <p:cNvPr id="6" name="TextBox 5"/>
          <p:cNvSpPr txBox="1"/>
          <p:nvPr/>
        </p:nvSpPr>
        <p:spPr>
          <a:xfrm>
            <a:off x="88624" y="2790220"/>
            <a:ext cx="6840760" cy="369332"/>
          </a:xfrm>
          <a:prstGeom prst="rect">
            <a:avLst/>
          </a:prstGeom>
          <a:noFill/>
        </p:spPr>
        <p:txBody>
          <a:bodyPr wrap="square" rtlCol="0">
            <a:spAutoFit/>
          </a:bodyPr>
          <a:lstStyle/>
          <a:p>
            <a:endParaRPr lang="en-US" dirty="0"/>
          </a:p>
        </p:txBody>
      </p:sp>
      <p:sp>
        <p:nvSpPr>
          <p:cNvPr id="3" name="TextBox 2"/>
          <p:cNvSpPr txBox="1"/>
          <p:nvPr/>
        </p:nvSpPr>
        <p:spPr>
          <a:xfrm>
            <a:off x="1043608" y="338172"/>
            <a:ext cx="6912768" cy="1200329"/>
          </a:xfrm>
          <a:prstGeom prst="rect">
            <a:avLst/>
          </a:prstGeom>
          <a:noFill/>
        </p:spPr>
        <p:txBody>
          <a:bodyPr wrap="square" rtlCol="0">
            <a:spAutoFit/>
          </a:bodyPr>
          <a:lstStyle/>
          <a:p>
            <a:pPr algn="ctr"/>
            <a:r>
              <a:rPr lang="sr-Cyrl-RS" sz="3600" b="1" dirty="0" smtClean="0">
                <a:solidFill>
                  <a:srgbClr val="FFFF00"/>
                </a:solidFill>
              </a:rPr>
              <a:t>Како заштити себе и своје дете на интернету</a:t>
            </a:r>
            <a:endParaRPr lang="sr-Latn-RS" sz="3600" b="1" dirty="0">
              <a:solidFill>
                <a:srgbClr val="FFFF00"/>
              </a:solidFill>
            </a:endParaRPr>
          </a:p>
        </p:txBody>
      </p:sp>
    </p:spTree>
    <p:extLst>
      <p:ext uri="{BB962C8B-B14F-4D97-AF65-F5344CB8AC3E}">
        <p14:creationId xmlns:p14="http://schemas.microsoft.com/office/powerpoint/2010/main" val="2442159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46968229.jpg"/>
          <p:cNvPicPr>
            <a:picLocks noChangeAspect="1"/>
          </p:cNvPicPr>
          <p:nvPr/>
        </p:nvPicPr>
        <p:blipFill>
          <a:blip r:embed="rId2" cstate="print"/>
          <a:stretch>
            <a:fillRect/>
          </a:stretch>
        </p:blipFill>
        <p:spPr>
          <a:xfrm>
            <a:off x="-1" y="0"/>
            <a:ext cx="9144001" cy="7101408"/>
          </a:xfrm>
          <a:prstGeom prst="rect">
            <a:avLst/>
          </a:prstGeom>
        </p:spPr>
      </p:pic>
      <p:sp>
        <p:nvSpPr>
          <p:cNvPr id="2" name="Title 1"/>
          <p:cNvSpPr>
            <a:spLocks noGrp="1"/>
          </p:cNvSpPr>
          <p:nvPr>
            <p:ph type="title"/>
          </p:nvPr>
        </p:nvSpPr>
        <p:spPr>
          <a:xfrm>
            <a:off x="685800" y="5105400"/>
            <a:ext cx="8229600" cy="1752600"/>
          </a:xfrm>
        </p:spPr>
        <p:txBody>
          <a:bodyPr>
            <a:noAutofit/>
          </a:bodyPr>
          <a:lstStyle/>
          <a:p>
            <a:pPr algn="ctr"/>
            <a:r>
              <a:rPr lang="sr-Cyrl-RS" sz="3600" b="1" dirty="0" smtClean="0">
                <a:solidFill>
                  <a:schemeClr val="bg1"/>
                </a:solidFill>
                <a:latin typeface="Georgia" pitchFamily="18" charset="0"/>
              </a:rPr>
              <a:t>ИНТЕРНЕТ ЈЕ МОЋНО СРЕДСТВО КОЈЕ ТРЕБА КОРИСТИТИ ПАМЕТНО</a:t>
            </a:r>
            <a:endParaRPr lang="en-US" sz="3600" b="1" dirty="0">
              <a:solidFill>
                <a:schemeClr val="bg1"/>
              </a:solidFill>
              <a:latin typeface="Georgia" pitchFamily="18" charset="0"/>
            </a:endParaRPr>
          </a:p>
        </p:txBody>
      </p:sp>
    </p:spTree>
    <p:extLst>
      <p:ext uri="{BB962C8B-B14F-4D97-AF65-F5344CB8AC3E}">
        <p14:creationId xmlns:p14="http://schemas.microsoft.com/office/powerpoint/2010/main" val="32771558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5373216"/>
            <a:ext cx="4968552" cy="1143000"/>
          </a:xfrm>
        </p:spPr>
        <p:txBody>
          <a:bodyPr>
            <a:normAutofit fontScale="90000"/>
          </a:bodyPr>
          <a:lstStyle/>
          <a:p>
            <a:pPr algn="ctr"/>
            <a:r>
              <a:rPr lang="sr-Cyrl-RS" dirty="0" smtClean="0">
                <a:solidFill>
                  <a:srgbClr val="FF0000"/>
                </a:solidFill>
              </a:rPr>
              <a:t/>
            </a:r>
            <a:br>
              <a:rPr lang="sr-Cyrl-RS" dirty="0" smtClean="0">
                <a:solidFill>
                  <a:srgbClr val="FF0000"/>
                </a:solidFill>
              </a:rPr>
            </a:br>
            <a:r>
              <a:rPr lang="sr-Cyrl-RS" sz="2800" dirty="0" smtClean="0">
                <a:solidFill>
                  <a:srgbClr val="FF0000"/>
                </a:solidFill>
              </a:rPr>
              <a:t>ОШ"Змај Јова Јовановић</a:t>
            </a:r>
            <a:br>
              <a:rPr lang="sr-Cyrl-RS" sz="2800" dirty="0" smtClean="0">
                <a:solidFill>
                  <a:srgbClr val="FF0000"/>
                </a:solidFill>
              </a:rPr>
            </a:br>
            <a:r>
              <a:rPr lang="sr-Cyrl-RS" sz="2800" dirty="0" smtClean="0">
                <a:solidFill>
                  <a:srgbClr val="FF0000"/>
                </a:solidFill>
              </a:rPr>
              <a:t>Рума</a:t>
            </a:r>
            <a:endParaRPr lang="sr-Latn-RS" sz="2800" dirty="0">
              <a:solidFill>
                <a:srgbClr val="FF0000"/>
              </a:solidFill>
            </a:endParaRPr>
          </a:p>
        </p:txBody>
      </p:sp>
      <p:sp>
        <p:nvSpPr>
          <p:cNvPr id="3" name="TextBox 2"/>
          <p:cNvSpPr txBox="1"/>
          <p:nvPr/>
        </p:nvSpPr>
        <p:spPr>
          <a:xfrm>
            <a:off x="1979712" y="332656"/>
            <a:ext cx="4392488" cy="707886"/>
          </a:xfrm>
          <a:prstGeom prst="rect">
            <a:avLst/>
          </a:prstGeom>
          <a:noFill/>
        </p:spPr>
        <p:txBody>
          <a:bodyPr wrap="square" rtlCol="0">
            <a:spAutoFit/>
          </a:bodyPr>
          <a:lstStyle/>
          <a:p>
            <a:pPr algn="ctr"/>
            <a:r>
              <a:rPr lang="sr-Cyrl-RS" sz="4000" dirty="0" smtClean="0">
                <a:solidFill>
                  <a:srgbClr val="FFFF00"/>
                </a:solidFill>
              </a:rPr>
              <a:t>ХВАЛА НА ПАЖЊИ</a:t>
            </a:r>
            <a:endParaRPr lang="sr-Latn-RS" sz="4000" dirty="0">
              <a:solidFill>
                <a:srgbClr val="FFFF00"/>
              </a:solidFill>
            </a:endParaRPr>
          </a:p>
        </p:txBody>
      </p:sp>
      <p:pic>
        <p:nvPicPr>
          <p:cNvPr id="4" name="Picture 2" descr="http://isanam.com/scraps/smiley-face-gif/smiley-27.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962" y="1772816"/>
            <a:ext cx="285750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5274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net-hd-wallpapers.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005" y="143054"/>
            <a:ext cx="7416824" cy="523220"/>
          </a:xfrm>
          <a:prstGeom prst="rect">
            <a:avLst/>
          </a:prstGeom>
          <a:noFill/>
        </p:spPr>
        <p:txBody>
          <a:bodyPr wrap="square" rtlCol="0">
            <a:spAutoFit/>
          </a:bodyPr>
          <a:lstStyle/>
          <a:p>
            <a:pPr algn="ctr"/>
            <a:r>
              <a:rPr lang="sr-Cyrl-RS" sz="2800" b="1" dirty="0" smtClean="0">
                <a:latin typeface="Times New Roman" pitchFamily="18" charset="0"/>
                <a:cs typeface="Times New Roman" pitchFamily="18" charset="0"/>
              </a:rPr>
              <a:t>На интернету вребају многе опасности то су:</a:t>
            </a:r>
            <a:endParaRPr lang="en-US" sz="2800" b="1" dirty="0">
              <a:latin typeface="Times New Roman" pitchFamily="18" charset="0"/>
              <a:cs typeface="Times New Roman" pitchFamily="18" charset="0"/>
            </a:endParaRPr>
          </a:p>
        </p:txBody>
      </p:sp>
      <p:sp>
        <p:nvSpPr>
          <p:cNvPr id="9" name="Rounded Rectangle 8"/>
          <p:cNvSpPr/>
          <p:nvPr/>
        </p:nvSpPr>
        <p:spPr>
          <a:xfrm>
            <a:off x="6660232" y="1772816"/>
            <a:ext cx="2376264"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TextBox 9"/>
          <p:cNvSpPr txBox="1"/>
          <p:nvPr/>
        </p:nvSpPr>
        <p:spPr>
          <a:xfrm>
            <a:off x="6647865" y="2164214"/>
            <a:ext cx="2376264" cy="461665"/>
          </a:xfrm>
          <a:prstGeom prst="rect">
            <a:avLst/>
          </a:prstGeom>
          <a:noFill/>
        </p:spPr>
        <p:txBody>
          <a:bodyPr wrap="square" rtlCol="0">
            <a:spAutoFit/>
          </a:bodyPr>
          <a:lstStyle/>
          <a:p>
            <a:pPr algn="ctr"/>
            <a:r>
              <a:rPr lang="sr-Cyrl-RS" sz="2400" b="1" dirty="0" smtClean="0">
                <a:solidFill>
                  <a:schemeClr val="bg1"/>
                </a:solidFill>
                <a:latin typeface="Times New Roman" pitchFamily="18" charset="0"/>
                <a:cs typeface="Times New Roman" pitchFamily="18" charset="0"/>
              </a:rPr>
              <a:t>Хакери</a:t>
            </a:r>
            <a:endParaRPr lang="en-US" sz="2400" b="1" dirty="0">
              <a:solidFill>
                <a:schemeClr val="bg1"/>
              </a:solidFill>
              <a:latin typeface="Times New Roman" pitchFamily="18" charset="0"/>
              <a:cs typeface="Times New Roman" pitchFamily="18" charset="0"/>
            </a:endParaRPr>
          </a:p>
        </p:txBody>
      </p:sp>
      <p:sp>
        <p:nvSpPr>
          <p:cNvPr id="12" name="Rounded Rectangle 11"/>
          <p:cNvSpPr/>
          <p:nvPr/>
        </p:nvSpPr>
        <p:spPr>
          <a:xfrm>
            <a:off x="251520" y="5301208"/>
            <a:ext cx="2376264"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TextBox 12"/>
          <p:cNvSpPr txBox="1"/>
          <p:nvPr/>
        </p:nvSpPr>
        <p:spPr>
          <a:xfrm>
            <a:off x="611560" y="5661248"/>
            <a:ext cx="1584176" cy="461665"/>
          </a:xfrm>
          <a:prstGeom prst="rect">
            <a:avLst/>
          </a:prstGeom>
          <a:noFill/>
        </p:spPr>
        <p:txBody>
          <a:bodyPr wrap="square" rtlCol="0">
            <a:spAutoFit/>
          </a:bodyPr>
          <a:lstStyle/>
          <a:p>
            <a:pPr algn="ctr"/>
            <a:r>
              <a:rPr lang="sr-Cyrl-RS" sz="2400" b="1" dirty="0" smtClean="0">
                <a:solidFill>
                  <a:schemeClr val="bg1"/>
                </a:solidFill>
                <a:latin typeface="Times New Roman" pitchFamily="18" charset="0"/>
                <a:cs typeface="Times New Roman" pitchFamily="18" charset="0"/>
              </a:rPr>
              <a:t>Вируси</a:t>
            </a:r>
            <a:endParaRPr lang="en-US" sz="2400" b="1" dirty="0">
              <a:solidFill>
                <a:schemeClr val="bg1"/>
              </a:solidFill>
              <a:latin typeface="Times New Roman" pitchFamily="18" charset="0"/>
              <a:cs typeface="Times New Roman" pitchFamily="18" charset="0"/>
            </a:endParaRPr>
          </a:p>
        </p:txBody>
      </p:sp>
      <p:sp>
        <p:nvSpPr>
          <p:cNvPr id="14" name="Rounded Rectangle 13"/>
          <p:cNvSpPr/>
          <p:nvPr/>
        </p:nvSpPr>
        <p:spPr>
          <a:xfrm>
            <a:off x="215516" y="2073915"/>
            <a:ext cx="2376264"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TextBox 14"/>
          <p:cNvSpPr txBox="1"/>
          <p:nvPr/>
        </p:nvSpPr>
        <p:spPr>
          <a:xfrm>
            <a:off x="539552" y="2348880"/>
            <a:ext cx="1728192" cy="400110"/>
          </a:xfrm>
          <a:prstGeom prst="rect">
            <a:avLst/>
          </a:prstGeom>
          <a:noFill/>
        </p:spPr>
        <p:txBody>
          <a:bodyPr wrap="square" rtlCol="0">
            <a:spAutoFit/>
          </a:bodyPr>
          <a:lstStyle/>
          <a:p>
            <a:pPr algn="ctr"/>
            <a:r>
              <a:rPr lang="sr-Cyrl-RS" sz="2000" b="1" dirty="0" smtClean="0">
                <a:solidFill>
                  <a:schemeClr val="bg1"/>
                </a:solidFill>
              </a:rPr>
              <a:t>Педофилија</a:t>
            </a:r>
            <a:endParaRPr lang="en-US" sz="2000" b="1" dirty="0">
              <a:solidFill>
                <a:schemeClr val="bg1"/>
              </a:solidFill>
            </a:endParaRPr>
          </a:p>
        </p:txBody>
      </p:sp>
      <p:sp>
        <p:nvSpPr>
          <p:cNvPr id="18" name="Rounded Rectangle 17"/>
          <p:cNvSpPr/>
          <p:nvPr/>
        </p:nvSpPr>
        <p:spPr>
          <a:xfrm>
            <a:off x="6755191" y="5324431"/>
            <a:ext cx="2376264"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TextBox 18"/>
          <p:cNvSpPr txBox="1"/>
          <p:nvPr/>
        </p:nvSpPr>
        <p:spPr>
          <a:xfrm>
            <a:off x="6971215" y="5661248"/>
            <a:ext cx="1944216" cy="461665"/>
          </a:xfrm>
          <a:prstGeom prst="rect">
            <a:avLst/>
          </a:prstGeom>
          <a:noFill/>
        </p:spPr>
        <p:txBody>
          <a:bodyPr wrap="square" rtlCol="0">
            <a:spAutoFit/>
          </a:bodyPr>
          <a:lstStyle/>
          <a:p>
            <a:pPr algn="ctr"/>
            <a:r>
              <a:rPr lang="sr-Cyrl-RS" sz="2400" b="1" dirty="0" smtClean="0">
                <a:solidFill>
                  <a:schemeClr val="bg1"/>
                </a:solidFill>
                <a:latin typeface="Times New Roman" pitchFamily="18" charset="0"/>
                <a:cs typeface="Times New Roman" pitchFamily="18" charset="0"/>
              </a:rPr>
              <a:t>Предатори</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423113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additive="base">
                                        <p:cTn id="4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down)">
                                      <p:cBhvr>
                                        <p:cTn id="55" dur="580">
                                          <p:stCondLst>
                                            <p:cond delay="0"/>
                                          </p:stCondLst>
                                        </p:cTn>
                                        <p:tgtEl>
                                          <p:spTgt spid="12"/>
                                        </p:tgtEl>
                                      </p:cBhvr>
                                    </p:animEffect>
                                    <p:anim calcmode="lin" valueType="num">
                                      <p:cBhvr>
                                        <p:cTn id="5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1" dur="26">
                                          <p:stCondLst>
                                            <p:cond delay="650"/>
                                          </p:stCondLst>
                                        </p:cTn>
                                        <p:tgtEl>
                                          <p:spTgt spid="12"/>
                                        </p:tgtEl>
                                      </p:cBhvr>
                                      <p:to x="100000" y="60000"/>
                                    </p:animScale>
                                    <p:animScale>
                                      <p:cBhvr>
                                        <p:cTn id="62" dur="166" decel="50000">
                                          <p:stCondLst>
                                            <p:cond delay="676"/>
                                          </p:stCondLst>
                                        </p:cTn>
                                        <p:tgtEl>
                                          <p:spTgt spid="12"/>
                                        </p:tgtEl>
                                      </p:cBhvr>
                                      <p:to x="100000" y="100000"/>
                                    </p:animScale>
                                    <p:animScale>
                                      <p:cBhvr>
                                        <p:cTn id="63" dur="26">
                                          <p:stCondLst>
                                            <p:cond delay="1312"/>
                                          </p:stCondLst>
                                        </p:cTn>
                                        <p:tgtEl>
                                          <p:spTgt spid="12"/>
                                        </p:tgtEl>
                                      </p:cBhvr>
                                      <p:to x="100000" y="80000"/>
                                    </p:animScale>
                                    <p:animScale>
                                      <p:cBhvr>
                                        <p:cTn id="64" dur="166" decel="50000">
                                          <p:stCondLst>
                                            <p:cond delay="1338"/>
                                          </p:stCondLst>
                                        </p:cTn>
                                        <p:tgtEl>
                                          <p:spTgt spid="12"/>
                                        </p:tgtEl>
                                      </p:cBhvr>
                                      <p:to x="100000" y="100000"/>
                                    </p:animScale>
                                    <p:animScale>
                                      <p:cBhvr>
                                        <p:cTn id="65" dur="26">
                                          <p:stCondLst>
                                            <p:cond delay="1642"/>
                                          </p:stCondLst>
                                        </p:cTn>
                                        <p:tgtEl>
                                          <p:spTgt spid="12"/>
                                        </p:tgtEl>
                                      </p:cBhvr>
                                      <p:to x="100000" y="90000"/>
                                    </p:animScale>
                                    <p:animScale>
                                      <p:cBhvr>
                                        <p:cTn id="66" dur="166" decel="50000">
                                          <p:stCondLst>
                                            <p:cond delay="1668"/>
                                          </p:stCondLst>
                                        </p:cTn>
                                        <p:tgtEl>
                                          <p:spTgt spid="12"/>
                                        </p:tgtEl>
                                      </p:cBhvr>
                                      <p:to x="100000" y="100000"/>
                                    </p:animScale>
                                    <p:animScale>
                                      <p:cBhvr>
                                        <p:cTn id="67" dur="26">
                                          <p:stCondLst>
                                            <p:cond delay="1808"/>
                                          </p:stCondLst>
                                        </p:cTn>
                                        <p:tgtEl>
                                          <p:spTgt spid="12"/>
                                        </p:tgtEl>
                                      </p:cBhvr>
                                      <p:to x="100000" y="95000"/>
                                    </p:animScale>
                                    <p:animScale>
                                      <p:cBhvr>
                                        <p:cTn id="68" dur="166" decel="50000">
                                          <p:stCondLst>
                                            <p:cond delay="1834"/>
                                          </p:stCondLst>
                                        </p:cTn>
                                        <p:tgtEl>
                                          <p:spTgt spid="12"/>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
                                            <p:txEl>
                                              <p:pRg st="0" end="0"/>
                                            </p:txEl>
                                          </p:spTgt>
                                        </p:tgtEl>
                                        <p:attrNameLst>
                                          <p:attrName>style.visibility</p:attrName>
                                        </p:attrNameLst>
                                      </p:cBhvr>
                                      <p:to>
                                        <p:strVal val="visible"/>
                                      </p:to>
                                    </p:set>
                                    <p:anim calcmode="lin" valueType="num">
                                      <p:cBhvr additive="base">
                                        <p:cTn id="7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80">
                                          <p:stCondLst>
                                            <p:cond delay="0"/>
                                          </p:stCondLst>
                                        </p:cTn>
                                        <p:tgtEl>
                                          <p:spTgt spid="18"/>
                                        </p:tgtEl>
                                      </p:cBhvr>
                                    </p:animEffect>
                                    <p:anim calcmode="lin" valueType="num">
                                      <p:cBhvr>
                                        <p:cTn id="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5" dur="26">
                                          <p:stCondLst>
                                            <p:cond delay="650"/>
                                          </p:stCondLst>
                                        </p:cTn>
                                        <p:tgtEl>
                                          <p:spTgt spid="18"/>
                                        </p:tgtEl>
                                      </p:cBhvr>
                                      <p:to x="100000" y="60000"/>
                                    </p:animScale>
                                    <p:animScale>
                                      <p:cBhvr>
                                        <p:cTn id="86" dur="166" decel="50000">
                                          <p:stCondLst>
                                            <p:cond delay="676"/>
                                          </p:stCondLst>
                                        </p:cTn>
                                        <p:tgtEl>
                                          <p:spTgt spid="18"/>
                                        </p:tgtEl>
                                      </p:cBhvr>
                                      <p:to x="100000" y="100000"/>
                                    </p:animScale>
                                    <p:animScale>
                                      <p:cBhvr>
                                        <p:cTn id="87" dur="26">
                                          <p:stCondLst>
                                            <p:cond delay="1312"/>
                                          </p:stCondLst>
                                        </p:cTn>
                                        <p:tgtEl>
                                          <p:spTgt spid="18"/>
                                        </p:tgtEl>
                                      </p:cBhvr>
                                      <p:to x="100000" y="80000"/>
                                    </p:animScale>
                                    <p:animScale>
                                      <p:cBhvr>
                                        <p:cTn id="88" dur="166" decel="50000">
                                          <p:stCondLst>
                                            <p:cond delay="1338"/>
                                          </p:stCondLst>
                                        </p:cTn>
                                        <p:tgtEl>
                                          <p:spTgt spid="18"/>
                                        </p:tgtEl>
                                      </p:cBhvr>
                                      <p:to x="100000" y="100000"/>
                                    </p:animScale>
                                    <p:animScale>
                                      <p:cBhvr>
                                        <p:cTn id="89" dur="26">
                                          <p:stCondLst>
                                            <p:cond delay="1642"/>
                                          </p:stCondLst>
                                        </p:cTn>
                                        <p:tgtEl>
                                          <p:spTgt spid="18"/>
                                        </p:tgtEl>
                                      </p:cBhvr>
                                      <p:to x="100000" y="90000"/>
                                    </p:animScale>
                                    <p:animScale>
                                      <p:cBhvr>
                                        <p:cTn id="90" dur="166" decel="50000">
                                          <p:stCondLst>
                                            <p:cond delay="1668"/>
                                          </p:stCondLst>
                                        </p:cTn>
                                        <p:tgtEl>
                                          <p:spTgt spid="18"/>
                                        </p:tgtEl>
                                      </p:cBhvr>
                                      <p:to x="100000" y="100000"/>
                                    </p:animScale>
                                    <p:animScale>
                                      <p:cBhvr>
                                        <p:cTn id="91" dur="26">
                                          <p:stCondLst>
                                            <p:cond delay="1808"/>
                                          </p:stCondLst>
                                        </p:cTn>
                                        <p:tgtEl>
                                          <p:spTgt spid="18"/>
                                        </p:tgtEl>
                                      </p:cBhvr>
                                      <p:to x="100000" y="95000"/>
                                    </p:animScale>
                                    <p:animScale>
                                      <p:cBhvr>
                                        <p:cTn id="92" dur="166" decel="50000">
                                          <p:stCondLst>
                                            <p:cond delay="1834"/>
                                          </p:stCondLst>
                                        </p:cTn>
                                        <p:tgtEl>
                                          <p:spTgt spid="18"/>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9">
                                            <p:txEl>
                                              <p:pRg st="0" end="0"/>
                                            </p:txEl>
                                          </p:spTgt>
                                        </p:tgtEl>
                                        <p:attrNameLst>
                                          <p:attrName>style.visibility</p:attrName>
                                        </p:attrNameLst>
                                      </p:cBhvr>
                                      <p:to>
                                        <p:strVal val="visible"/>
                                      </p:to>
                                    </p:set>
                                    <p:anim calcmode="lin" valueType="num">
                                      <p:cBhvr additive="base">
                                        <p:cTn id="9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761999"/>
          </a:xfrm>
        </p:spPr>
        <p:txBody>
          <a:bodyPr>
            <a:normAutofit fontScale="90000"/>
          </a:bodyPr>
          <a:lstStyle/>
          <a:p>
            <a:r>
              <a:rPr lang="sr-Cyrl-RS" u="sng" dirty="0" smtClean="0">
                <a:solidFill>
                  <a:srgbClr val="002060"/>
                </a:solidFill>
                <a:latin typeface="Georgia" pitchFamily="18" charset="0"/>
              </a:rPr>
              <a:t>ЗАШТИТА КОМПЈУТЕРА</a:t>
            </a:r>
            <a:endParaRPr lang="en-US" u="sng" dirty="0">
              <a:solidFill>
                <a:srgbClr val="002060"/>
              </a:solidFill>
              <a:latin typeface="Georgia" pitchFamily="18" charset="0"/>
            </a:endParaRPr>
          </a:p>
        </p:txBody>
      </p:sp>
      <p:sp>
        <p:nvSpPr>
          <p:cNvPr id="5" name="Subtitle 4"/>
          <p:cNvSpPr>
            <a:spLocks noGrp="1"/>
          </p:cNvSpPr>
          <p:nvPr>
            <p:ph type="subTitle" idx="1"/>
          </p:nvPr>
        </p:nvSpPr>
        <p:spPr>
          <a:xfrm>
            <a:off x="5443527" y="3262536"/>
            <a:ext cx="3700473" cy="3573016"/>
          </a:xfrm>
        </p:spPr>
        <p:txBody>
          <a:bodyPr>
            <a:normAutofit fontScale="85000" lnSpcReduction="10000"/>
          </a:bodyPr>
          <a:lstStyle/>
          <a:p>
            <a:endParaRPr lang="sr-Cyrl-RS" dirty="0" smtClean="0">
              <a:solidFill>
                <a:srgbClr val="002060"/>
              </a:solidFill>
              <a:latin typeface="Georgia" pitchFamily="18" charset="0"/>
            </a:endParaRPr>
          </a:p>
          <a:p>
            <a:r>
              <a:rPr lang="sr-Cyrl-RS" sz="2200" b="1" dirty="0" smtClean="0">
                <a:solidFill>
                  <a:schemeClr val="bg1"/>
                </a:solidFill>
                <a:latin typeface="Times New Roman" pitchFamily="18" charset="0"/>
                <a:cs typeface="Times New Roman" pitchFamily="18" charset="0"/>
              </a:rPr>
              <a:t>Постоје многи анти вирус програми који ће</a:t>
            </a:r>
          </a:p>
          <a:p>
            <a:r>
              <a:rPr lang="sr-Cyrl-RS" sz="2200" b="1" dirty="0" smtClean="0">
                <a:solidFill>
                  <a:schemeClr val="bg1"/>
                </a:solidFill>
                <a:latin typeface="Times New Roman" pitchFamily="18" charset="0"/>
                <a:cs typeface="Times New Roman" pitchFamily="18" charset="0"/>
              </a:rPr>
              <a:t> у великој мери заштити ваш компјутер од</a:t>
            </a:r>
          </a:p>
          <a:p>
            <a:r>
              <a:rPr lang="sr-Cyrl-RS" sz="2200" b="1" dirty="0" smtClean="0">
                <a:solidFill>
                  <a:schemeClr val="bg1"/>
                </a:solidFill>
                <a:latin typeface="Times New Roman" pitchFamily="18" charset="0"/>
                <a:cs typeface="Times New Roman" pitchFamily="18" charset="0"/>
              </a:rPr>
              <a:t> разних вируса, од којих су неки толико </a:t>
            </a:r>
          </a:p>
          <a:p>
            <a:r>
              <a:rPr lang="sr-Cyrl-RS" sz="2200" b="1" dirty="0" smtClean="0">
                <a:solidFill>
                  <a:schemeClr val="bg1"/>
                </a:solidFill>
                <a:latin typeface="Times New Roman" pitchFamily="18" charset="0"/>
                <a:cs typeface="Times New Roman" pitchFamily="18" charset="0"/>
              </a:rPr>
              <a:t>јаки, да могу уништити цео компјутерски </a:t>
            </a:r>
          </a:p>
          <a:p>
            <a:r>
              <a:rPr lang="sr-Cyrl-RS" sz="2200" b="1" dirty="0" smtClean="0">
                <a:solidFill>
                  <a:schemeClr val="bg1"/>
                </a:solidFill>
                <a:latin typeface="Times New Roman" pitchFamily="18" charset="0"/>
                <a:cs typeface="Times New Roman" pitchFamily="18" charset="0"/>
              </a:rPr>
              <a:t>систем, променити садржај датотека, сами </a:t>
            </a:r>
          </a:p>
          <a:p>
            <a:r>
              <a:rPr lang="sr-Cyrl-RS" sz="2200" b="1" dirty="0" smtClean="0">
                <a:solidFill>
                  <a:schemeClr val="bg1"/>
                </a:solidFill>
                <a:latin typeface="Times New Roman" pitchFamily="18" charset="0"/>
                <a:cs typeface="Times New Roman" pitchFamily="18" charset="0"/>
              </a:rPr>
              <a:t>себе копирају, бришу и мењају</a:t>
            </a:r>
            <a:endParaRPr lang="en-US" sz="2200" b="1" dirty="0">
              <a:solidFill>
                <a:schemeClr val="bg1"/>
              </a:solidFill>
              <a:latin typeface="Times New Roman" pitchFamily="18" charset="0"/>
              <a:cs typeface="Times New Roman" pitchFamily="18" charset="0"/>
            </a:endParaRPr>
          </a:p>
        </p:txBody>
      </p:sp>
      <p:pic>
        <p:nvPicPr>
          <p:cNvPr id="4" name="Content Placeholder 3" descr="security.jpg"/>
          <p:cNvPicPr>
            <a:picLocks noGrp="1" noChangeAspect="1"/>
          </p:cNvPicPr>
          <p:nvPr>
            <p:ph idx="4294967295"/>
          </p:nvPr>
        </p:nvPicPr>
        <p:blipFill>
          <a:blip r:embed="rId2"/>
          <a:stretch>
            <a:fillRect/>
          </a:stretch>
        </p:blipFill>
        <p:spPr>
          <a:xfrm>
            <a:off x="-108520" y="0"/>
            <a:ext cx="9144000" cy="6864350"/>
          </a:xfrm>
        </p:spPr>
      </p:pic>
      <p:sp>
        <p:nvSpPr>
          <p:cNvPr id="3" name="TextBox 2"/>
          <p:cNvSpPr txBox="1"/>
          <p:nvPr/>
        </p:nvSpPr>
        <p:spPr>
          <a:xfrm>
            <a:off x="0" y="260647"/>
            <a:ext cx="4320480" cy="1200329"/>
          </a:xfrm>
          <a:prstGeom prst="rect">
            <a:avLst/>
          </a:prstGeom>
          <a:noFill/>
        </p:spPr>
        <p:txBody>
          <a:bodyPr wrap="square" rtlCol="0">
            <a:spAutoFit/>
          </a:bodyPr>
          <a:lstStyle/>
          <a:p>
            <a:r>
              <a:rPr lang="sr-Cyrl-RS" dirty="0" smtClean="0">
                <a:solidFill>
                  <a:schemeClr val="bg1"/>
                </a:solidFill>
              </a:rPr>
              <a:t>Заштити свој рачунар од вируса је јако битна ствар.Док смо онлине морамо бити веома пажљиви.Не смемо улазити на интернет ако немамо Анти-вирус програм</a:t>
            </a:r>
            <a:endParaRPr lang="sr-Latn-RS" dirty="0">
              <a:solidFill>
                <a:schemeClr val="bg1"/>
              </a:solidFill>
            </a:endParaRPr>
          </a:p>
        </p:txBody>
      </p:sp>
      <p:pic>
        <p:nvPicPr>
          <p:cNvPr id="6" name="Picture 8" descr="https://encrypted-tbn3.gstatic.com/images?q=tbn:ANd9GcS4OyNlWQ-Va24FuEZ4pYIzoi3DvhvLlBUjmw6TSF0vpey8T93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5000314"/>
            <a:ext cx="2483768" cy="1853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2329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476672"/>
            <a:ext cx="6048672" cy="584775"/>
          </a:xfrm>
          <a:prstGeom prst="rect">
            <a:avLst/>
          </a:prstGeom>
          <a:noFill/>
        </p:spPr>
        <p:txBody>
          <a:bodyPr wrap="square" rtlCol="0">
            <a:spAutoFit/>
          </a:bodyPr>
          <a:lstStyle/>
          <a:p>
            <a:pPr algn="ctr"/>
            <a:r>
              <a:rPr lang="sr-Cyrl-RS" sz="3200" b="1" dirty="0" smtClean="0">
                <a:solidFill>
                  <a:srgbClr val="FFFF00"/>
                </a:solidFill>
              </a:rPr>
              <a:t>Како се решити вируса</a:t>
            </a:r>
            <a:endParaRPr lang="sr-Latn-RS" sz="3200" b="1" dirty="0">
              <a:solidFill>
                <a:srgbClr val="FFFF00"/>
              </a:solidFill>
            </a:endParaRPr>
          </a:p>
        </p:txBody>
      </p:sp>
      <p:pic>
        <p:nvPicPr>
          <p:cNvPr id="5" name="Picture 4" descr="Avast-Free-Antivirus-screenshots-1"/>
          <p:cNvPicPr>
            <a:picLocks noChangeAspect="1" noChangeArrowheads="1"/>
          </p:cNvPicPr>
          <p:nvPr/>
        </p:nvPicPr>
        <p:blipFill>
          <a:blip r:embed="rId2"/>
          <a:srcRect/>
          <a:stretch>
            <a:fillRect/>
          </a:stretch>
        </p:blipFill>
        <p:spPr bwMode="auto">
          <a:xfrm>
            <a:off x="4429092" y="3140968"/>
            <a:ext cx="4714908" cy="3583332"/>
          </a:xfrm>
          <a:prstGeom prst="rect">
            <a:avLst/>
          </a:prstGeom>
          <a:noFill/>
        </p:spPr>
      </p:pic>
      <p:sp>
        <p:nvSpPr>
          <p:cNvPr id="6" name="TextBox 5"/>
          <p:cNvSpPr txBox="1"/>
          <p:nvPr/>
        </p:nvSpPr>
        <p:spPr>
          <a:xfrm>
            <a:off x="323528" y="1276073"/>
            <a:ext cx="3672408" cy="584775"/>
          </a:xfrm>
          <a:prstGeom prst="rect">
            <a:avLst/>
          </a:prstGeom>
          <a:noFill/>
        </p:spPr>
        <p:txBody>
          <a:bodyPr wrap="square" rtlCol="0">
            <a:spAutoFit/>
          </a:bodyPr>
          <a:lstStyle/>
          <a:p>
            <a:r>
              <a:rPr lang="sr-Cyrl-RS" sz="1600" dirty="0" smtClean="0"/>
              <a:t>-Прво да би се решили вируса морате имати анти-вирус програм</a:t>
            </a:r>
            <a:endParaRPr lang="sr-Latn-RS" sz="1600" dirty="0"/>
          </a:p>
        </p:txBody>
      </p:sp>
      <p:sp>
        <p:nvSpPr>
          <p:cNvPr id="7" name="TextBox 6"/>
          <p:cNvSpPr txBox="1"/>
          <p:nvPr/>
        </p:nvSpPr>
        <p:spPr>
          <a:xfrm>
            <a:off x="320438" y="2276872"/>
            <a:ext cx="3168352" cy="4185761"/>
          </a:xfrm>
          <a:prstGeom prst="rect">
            <a:avLst/>
          </a:prstGeom>
          <a:noFill/>
        </p:spPr>
        <p:txBody>
          <a:bodyPr wrap="square" rtlCol="0">
            <a:spAutoFit/>
          </a:bodyPr>
          <a:lstStyle/>
          <a:p>
            <a:r>
              <a:rPr lang="ru-RU" sz="1400" dirty="0"/>
              <a:t>Антивирус софтвер се користи за заштиту, идентификацију и уклањање рачунарских вируса, као и сваког другог програма који може да нанесе штету рачунару.Прво познато уклањање рачунарског вируса извршено је 1987. софтвером Брент Фикс, а радило се о једном од првих познатих вируса-Виена вирус.Антивируси се најчешће скидају са интернета и користе се бесплатне верзије.Треба их скидати са поузданих сајтова тј званичних страница произвођача антивируса. Да би били уверени да је наш рачунар очишћен од вируса требамо редовно скенирати рачунар. Ево слике да видите (пример АВАСТ</a:t>
            </a:r>
            <a:r>
              <a:rPr lang="ru-RU" sz="1400" dirty="0" smtClean="0"/>
              <a:t>).</a:t>
            </a:r>
            <a:endParaRPr lang="sr-Latn-RS" sz="1400" dirty="0"/>
          </a:p>
        </p:txBody>
      </p:sp>
    </p:spTree>
    <p:extLst>
      <p:ext uri="{BB962C8B-B14F-4D97-AF65-F5344CB8AC3E}">
        <p14:creationId xmlns:p14="http://schemas.microsoft.com/office/powerpoint/2010/main" val="8698758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docs.google.com/file/d/0B9-x-TxprL6LVHJZY2psVXVzS2M/image?pagenumber=5&amp;w=13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docs.google.com/file/d/0B9-x-TxprL6LVHJZY2psVXVzS2M/image?pagenumber=5&amp;w=13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docs.google.com/file/d/0B9-x-TxprL6LVHJZY2psVXVzS2M/image?pagenumber=5&amp;w=13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s://docs.google.com/file/d/0B9-x-TxprL6LVHJZY2psVXVzS2M/image?pagenumber=5&amp;w=13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https://docs.google.com/file/d/0B9-x-TxprL6LVHJZY2psVXVzS2M/image?pagenumber=5&amp;w=800"/>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1"/>
          <p:cNvSpPr txBox="1">
            <a:spLocks/>
          </p:cNvSpPr>
          <p:nvPr/>
        </p:nvSpPr>
        <p:spPr>
          <a:xfrm>
            <a:off x="612775" y="307060"/>
            <a:ext cx="7125113" cy="924475"/>
          </a:xfrm>
          <a:prstGeom prst="rect">
            <a:avLst/>
          </a:prstGeom>
        </p:spPr>
        <p:style>
          <a:lnRef idx="1">
            <a:schemeClr val="accent6"/>
          </a:lnRef>
          <a:fillRef idx="2">
            <a:schemeClr val="accent6"/>
          </a:fillRef>
          <a:effectRef idx="1">
            <a:schemeClr val="accent6"/>
          </a:effectRef>
          <a:fontRef idx="minor">
            <a:schemeClr val="dk1"/>
          </a:fontRef>
        </p:style>
        <p:txBody>
          <a:bodyPr vert="horz" lIns="45720" rIns="45720" anchor="ctr">
            <a:normAutofit/>
          </a:bodyPr>
          <a:lstStyle>
            <a:lvl1pPr algn="l" rtl="0" eaLnBrk="1" latinLnBrk="0" hangingPunct="1">
              <a:spcBef>
                <a:spcPct val="0"/>
              </a:spcBef>
              <a:buNone/>
              <a:defRPr kumimoji="0"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ru-RU" sz="1800" dirty="0"/>
              <a:t>Прво добро Размислите унапред Него стајао урадите несто </a:t>
            </a:r>
            <a:r>
              <a:rPr lang="ru-RU" sz="1800" dirty="0" smtClean="0"/>
              <a:t>непромисљено</a:t>
            </a:r>
            <a:r>
              <a:rPr lang="sr-Latn-RS" sz="1800" dirty="0" smtClean="0"/>
              <a:t>.</a:t>
            </a:r>
            <a:endParaRPr lang="en-US" sz="1800" dirty="0"/>
          </a:p>
        </p:txBody>
      </p:sp>
      <p:sp>
        <p:nvSpPr>
          <p:cNvPr id="10" name="TextBox 9"/>
          <p:cNvSpPr txBox="1"/>
          <p:nvPr/>
        </p:nvSpPr>
        <p:spPr>
          <a:xfrm>
            <a:off x="1465483" y="1484663"/>
            <a:ext cx="5300462" cy="707886"/>
          </a:xfrm>
          <a:prstGeom prst="rect">
            <a:avLst/>
          </a:prstGeom>
          <a:noFill/>
        </p:spPr>
        <p:txBody>
          <a:bodyPr wrap="square" rtlCol="0">
            <a:spAutoFit/>
          </a:bodyPr>
          <a:lstStyle/>
          <a:p>
            <a:r>
              <a:rPr lang="sr-Cyrl-RS" sz="4000" b="1" dirty="0" smtClean="0">
                <a:solidFill>
                  <a:schemeClr val="bg1">
                    <a:lumMod val="95000"/>
                    <a:lumOff val="5000"/>
                  </a:schemeClr>
                </a:solidFill>
              </a:rPr>
              <a:t>Штити своје шифре</a:t>
            </a:r>
            <a:endParaRPr lang="sr-Latn-RS" sz="4000" b="1" dirty="0">
              <a:solidFill>
                <a:schemeClr val="bg1">
                  <a:lumMod val="95000"/>
                  <a:lumOff val="5000"/>
                </a:schemeClr>
              </a:solidFill>
            </a:endParaRPr>
          </a:p>
        </p:txBody>
      </p:sp>
      <p:sp>
        <p:nvSpPr>
          <p:cNvPr id="11" name="TextBox 10"/>
          <p:cNvSpPr txBox="1"/>
          <p:nvPr/>
        </p:nvSpPr>
        <p:spPr>
          <a:xfrm>
            <a:off x="460375" y="2780928"/>
            <a:ext cx="6703913" cy="646331"/>
          </a:xfrm>
          <a:prstGeom prst="rect">
            <a:avLst/>
          </a:prstGeom>
          <a:noFill/>
        </p:spPr>
        <p:txBody>
          <a:bodyPr wrap="square" rtlCol="0">
            <a:spAutoFit/>
          </a:bodyPr>
          <a:lstStyle/>
          <a:p>
            <a:r>
              <a:rPr lang="sr-Cyrl-RS" dirty="0" smtClean="0"/>
              <a:t>-Користите "јаке" шифре , комбинације великих , малих слова , бројева и знакова интерпункције</a:t>
            </a:r>
            <a:endParaRPr lang="sr-Latn-RS" dirty="0"/>
          </a:p>
        </p:txBody>
      </p:sp>
      <p:sp>
        <p:nvSpPr>
          <p:cNvPr id="12" name="TextBox 11"/>
          <p:cNvSpPr txBox="1"/>
          <p:nvPr/>
        </p:nvSpPr>
        <p:spPr>
          <a:xfrm>
            <a:off x="440629" y="3568819"/>
            <a:ext cx="6335489" cy="369332"/>
          </a:xfrm>
          <a:prstGeom prst="rect">
            <a:avLst/>
          </a:prstGeom>
          <a:noFill/>
        </p:spPr>
        <p:txBody>
          <a:bodyPr wrap="square" rtlCol="0">
            <a:spAutoFit/>
          </a:bodyPr>
          <a:lstStyle/>
          <a:p>
            <a:r>
              <a:rPr lang="sr-Cyrl-RS" dirty="0" smtClean="0"/>
              <a:t>-Не одајете шифре никоме , чак ни најбољим другарима</a:t>
            </a:r>
            <a:endParaRPr lang="sr-Latn-RS" dirty="0"/>
          </a:p>
        </p:txBody>
      </p:sp>
      <p:sp>
        <p:nvSpPr>
          <p:cNvPr id="13" name="TextBox 12"/>
          <p:cNvSpPr txBox="1"/>
          <p:nvPr/>
        </p:nvSpPr>
        <p:spPr>
          <a:xfrm>
            <a:off x="460375" y="4221088"/>
            <a:ext cx="6415881" cy="646331"/>
          </a:xfrm>
          <a:prstGeom prst="rect">
            <a:avLst/>
          </a:prstGeom>
          <a:noFill/>
        </p:spPr>
        <p:txBody>
          <a:bodyPr wrap="square" rtlCol="0">
            <a:spAutoFit/>
          </a:bodyPr>
          <a:lstStyle/>
          <a:p>
            <a:r>
              <a:rPr lang="sr-Cyrl-RS" dirty="0" smtClean="0"/>
              <a:t>-Лаке шифре је лако "провалити" зато никада немојте стављати своје име и презиме у шифру.</a:t>
            </a:r>
            <a:endParaRPr lang="sr-Latn-RS" dirty="0"/>
          </a:p>
        </p:txBody>
      </p:sp>
    </p:spTree>
    <p:extLst>
      <p:ext uri="{BB962C8B-B14F-4D97-AF65-F5344CB8AC3E}">
        <p14:creationId xmlns:p14="http://schemas.microsoft.com/office/powerpoint/2010/main" val="846889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fltVal val="0"/>
                                          </p:val>
                                        </p:tav>
                                        <p:tav tm="100000">
                                          <p:val>
                                            <p:strVal val="#ppt_w"/>
                                          </p:val>
                                        </p:tav>
                                      </p:tavLst>
                                    </p:anim>
                                    <p:anim calcmode="lin" valueType="num">
                                      <p:cBhvr>
                                        <p:cTn id="28" dur="1000" fill="hold"/>
                                        <p:tgtEl>
                                          <p:spTgt spid="13"/>
                                        </p:tgtEl>
                                        <p:attrNameLst>
                                          <p:attrName>ppt_h</p:attrName>
                                        </p:attrNameLst>
                                      </p:cBhvr>
                                      <p:tavLst>
                                        <p:tav tm="0">
                                          <p:val>
                                            <p:fltVal val="0"/>
                                          </p:val>
                                        </p:tav>
                                        <p:tav tm="100000">
                                          <p:val>
                                            <p:strVal val="#ppt_h"/>
                                          </p:val>
                                        </p:tav>
                                      </p:tavLst>
                                    </p:anim>
                                    <p:anim calcmode="lin" valueType="num">
                                      <p:cBhvr>
                                        <p:cTn id="29" dur="1000" fill="hold"/>
                                        <p:tgtEl>
                                          <p:spTgt spid="13"/>
                                        </p:tgtEl>
                                        <p:attrNameLst>
                                          <p:attrName>style.rotation</p:attrName>
                                        </p:attrNameLst>
                                      </p:cBhvr>
                                      <p:tavLst>
                                        <p:tav tm="0">
                                          <p:val>
                                            <p:fltVal val="90"/>
                                          </p:val>
                                        </p:tav>
                                        <p:tav tm="100000">
                                          <p:val>
                                            <p:fltVal val="0"/>
                                          </p:val>
                                        </p:tav>
                                      </p:tavLst>
                                    </p:anim>
                                    <p:animEffect transition="in" filter="fade">
                                      <p:cBhvr>
                                        <p:cTn id="3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2060848"/>
            <a:ext cx="4572000" cy="646331"/>
          </a:xfrm>
          <a:prstGeom prst="rect">
            <a:avLst/>
          </a:prstGeom>
        </p:spPr>
        <p:txBody>
          <a:bodyPr>
            <a:spAutoFit/>
          </a:bodyPr>
          <a:lstStyle/>
          <a:p>
            <a:r>
              <a:rPr lang="ru-RU" dirty="0"/>
              <a:t>Препознајте технике које користе онлине предатори да би завели своје жртве</a:t>
            </a:r>
            <a:endParaRPr lang="sr-Latn-RS" dirty="0"/>
          </a:p>
        </p:txBody>
      </p:sp>
      <p:sp>
        <p:nvSpPr>
          <p:cNvPr id="5" name="TextBox 4"/>
          <p:cNvSpPr txBox="1"/>
          <p:nvPr/>
        </p:nvSpPr>
        <p:spPr>
          <a:xfrm>
            <a:off x="539552" y="2956302"/>
            <a:ext cx="4427984" cy="369332"/>
          </a:xfrm>
          <a:prstGeom prst="rect">
            <a:avLst/>
          </a:prstGeom>
          <a:noFill/>
        </p:spPr>
        <p:txBody>
          <a:bodyPr wrap="square" rtlCol="0">
            <a:spAutoFit/>
          </a:bodyPr>
          <a:lstStyle/>
          <a:p>
            <a:r>
              <a:rPr lang="sr-Cyrl-RS" b="1" dirty="0" smtClean="0"/>
              <a:t>Одбијте</a:t>
            </a:r>
            <a:r>
              <a:rPr lang="sr-Cyrl-RS" dirty="0" smtClean="0"/>
              <a:t> захтеве за личне податке</a:t>
            </a:r>
            <a:endParaRPr lang="sr-Latn-RS" dirty="0"/>
          </a:p>
        </p:txBody>
      </p:sp>
      <p:sp>
        <p:nvSpPr>
          <p:cNvPr id="6" name="TextBox 5"/>
          <p:cNvSpPr txBox="1"/>
          <p:nvPr/>
        </p:nvSpPr>
        <p:spPr>
          <a:xfrm>
            <a:off x="512933" y="3573016"/>
            <a:ext cx="3600400" cy="1200329"/>
          </a:xfrm>
          <a:prstGeom prst="rect">
            <a:avLst/>
          </a:prstGeom>
          <a:noFill/>
        </p:spPr>
        <p:txBody>
          <a:bodyPr wrap="square" rtlCol="0">
            <a:spAutoFit/>
          </a:bodyPr>
          <a:lstStyle/>
          <a:p>
            <a:r>
              <a:rPr lang="sr-Cyrl-RS" dirty="0" smtClean="0"/>
              <a:t>Ако сте некада у некој непријатној ситуацији док сте онлине , одговорите тако да </a:t>
            </a:r>
            <a:r>
              <a:rPr lang="sr-Cyrl-RS" b="1" dirty="0" smtClean="0"/>
              <a:t>заштитите своје право</a:t>
            </a:r>
            <a:endParaRPr lang="sr-Latn-RS" b="1" dirty="0"/>
          </a:p>
        </p:txBody>
      </p:sp>
      <p:sp>
        <p:nvSpPr>
          <p:cNvPr id="7" name="TextBox 6"/>
          <p:cNvSpPr txBox="1"/>
          <p:nvPr/>
        </p:nvSpPr>
        <p:spPr>
          <a:xfrm>
            <a:off x="1475656" y="476672"/>
            <a:ext cx="6192688" cy="523220"/>
          </a:xfrm>
          <a:prstGeom prst="rect">
            <a:avLst/>
          </a:prstGeom>
          <a:noFill/>
        </p:spPr>
        <p:txBody>
          <a:bodyPr wrap="square" rtlCol="0">
            <a:spAutoFit/>
          </a:bodyPr>
          <a:lstStyle/>
          <a:p>
            <a:pPr algn="ctr"/>
            <a:r>
              <a:rPr lang="sr-Cyrl-RS" sz="2800" dirty="0" smtClean="0"/>
              <a:t>Како заштити своје личне податке</a:t>
            </a:r>
            <a:endParaRPr lang="sr-Latn-RS" sz="2800" dirty="0"/>
          </a:p>
        </p:txBody>
      </p:sp>
      <p:sp>
        <p:nvSpPr>
          <p:cNvPr id="8" name="TextBox 7"/>
          <p:cNvSpPr txBox="1"/>
          <p:nvPr/>
        </p:nvSpPr>
        <p:spPr>
          <a:xfrm>
            <a:off x="539552" y="5065805"/>
            <a:ext cx="4176464" cy="1200329"/>
          </a:xfrm>
          <a:prstGeom prst="rect">
            <a:avLst/>
          </a:prstGeom>
          <a:noFill/>
        </p:spPr>
        <p:txBody>
          <a:bodyPr wrap="square" rtlCol="0">
            <a:spAutoFit/>
          </a:bodyPr>
          <a:lstStyle/>
          <a:p>
            <a:r>
              <a:rPr lang="sr-Cyrl-RS" dirty="0" smtClean="0"/>
              <a:t>Пријавите родитељима или некој другој одраслој особи од поверења , сумљиву или опасну особу , која вас контактира и чини да се осећате непријатно</a:t>
            </a:r>
            <a:endParaRPr lang="sr-Latn-R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3758"/>
            <a:ext cx="1447801" cy="114904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293096"/>
            <a:ext cx="2997033" cy="22768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7482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et-bonton[1].jpg"/>
          <p:cNvPicPr>
            <a:picLocks noGrp="1" noChangeAspect="1"/>
          </p:cNvPicPr>
          <p:nvPr>
            <p:ph idx="1"/>
          </p:nvPr>
        </p:nvPicPr>
        <p:blipFill>
          <a:blip r:embed="rId2"/>
          <a:stretch>
            <a:fillRect/>
          </a:stretch>
        </p:blipFill>
        <p:spPr>
          <a:xfrm>
            <a:off x="1589241" y="1600200"/>
            <a:ext cx="5965518" cy="4525963"/>
          </a:xfrm>
        </p:spPr>
      </p:pic>
      <p:sp>
        <p:nvSpPr>
          <p:cNvPr id="5" name="TextBox 4"/>
          <p:cNvSpPr txBox="1"/>
          <p:nvPr/>
        </p:nvSpPr>
        <p:spPr>
          <a:xfrm>
            <a:off x="1187624" y="186361"/>
            <a:ext cx="7128792" cy="830997"/>
          </a:xfrm>
          <a:prstGeom prst="rect">
            <a:avLst/>
          </a:prstGeom>
          <a:noFill/>
        </p:spPr>
        <p:txBody>
          <a:bodyPr wrap="square" rtlCol="0">
            <a:spAutoFit/>
          </a:bodyPr>
          <a:lstStyle/>
          <a:p>
            <a:pPr algn="ctr"/>
            <a:r>
              <a:rPr lang="sr-Cyrl-RS" sz="2400" dirty="0" smtClean="0"/>
              <a:t>Како у стварном животу тако и на интернету постоји бонтон</a:t>
            </a:r>
            <a:endParaRPr lang="sr-Latn-RS" sz="2400" dirty="0"/>
          </a:p>
        </p:txBody>
      </p:sp>
    </p:spTree>
    <p:extLst>
      <p:ext uri="{BB962C8B-B14F-4D97-AF65-F5344CB8AC3E}">
        <p14:creationId xmlns:p14="http://schemas.microsoft.com/office/powerpoint/2010/main" val="32014933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7704" y="548680"/>
            <a:ext cx="59766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
        <p:nvSpPr>
          <p:cNvPr id="5" name="TextBox 4"/>
          <p:cNvSpPr txBox="1"/>
          <p:nvPr/>
        </p:nvSpPr>
        <p:spPr>
          <a:xfrm>
            <a:off x="2116137" y="719118"/>
            <a:ext cx="5559797" cy="523220"/>
          </a:xfrm>
          <a:prstGeom prst="rect">
            <a:avLst/>
          </a:prstGeom>
          <a:noFill/>
        </p:spPr>
        <p:txBody>
          <a:bodyPr wrap="square" rtlCol="0">
            <a:spAutoFit/>
          </a:bodyPr>
          <a:lstStyle/>
          <a:p>
            <a:r>
              <a:rPr lang="sr-Cyrl-RS" sz="2800" b="1" dirty="0" smtClean="0">
                <a:solidFill>
                  <a:srgbClr val="FFFF00"/>
                </a:solidFill>
              </a:rPr>
              <a:t>Болест зависности од интернета</a:t>
            </a:r>
            <a:endParaRPr lang="sr-Latn-RS" sz="2800" b="1" dirty="0">
              <a:solidFill>
                <a:srgbClr val="FFFF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005"/>
            <a:ext cx="1512497" cy="1440160"/>
          </a:xfrm>
          <a:prstGeom prst="rect">
            <a:avLst/>
          </a:prstGeom>
        </p:spPr>
      </p:pic>
      <p:sp>
        <p:nvSpPr>
          <p:cNvPr id="7" name="TextBox 6"/>
          <p:cNvSpPr txBox="1"/>
          <p:nvPr/>
        </p:nvSpPr>
        <p:spPr>
          <a:xfrm>
            <a:off x="539552" y="1988840"/>
            <a:ext cx="6768752" cy="369332"/>
          </a:xfrm>
          <a:prstGeom prst="rect">
            <a:avLst/>
          </a:prstGeom>
          <a:noFill/>
        </p:spPr>
        <p:txBody>
          <a:bodyPr wrap="square" rtlCol="0">
            <a:spAutoFit/>
          </a:bodyPr>
          <a:lstStyle/>
          <a:p>
            <a:r>
              <a:rPr lang="sr-Cyrl-RS" dirty="0" smtClean="0"/>
              <a:t>Предуго коришћене интернета подстиче губљење реалности</a:t>
            </a:r>
            <a:endParaRPr lang="sr-Latn-RS" dirty="0"/>
          </a:p>
        </p:txBody>
      </p:sp>
      <p:sp>
        <p:nvSpPr>
          <p:cNvPr id="8" name="TextBox 7"/>
          <p:cNvSpPr txBox="1"/>
          <p:nvPr/>
        </p:nvSpPr>
        <p:spPr>
          <a:xfrm>
            <a:off x="539552" y="2577526"/>
            <a:ext cx="6336704" cy="369332"/>
          </a:xfrm>
          <a:prstGeom prst="rect">
            <a:avLst/>
          </a:prstGeom>
          <a:noFill/>
        </p:spPr>
        <p:txBody>
          <a:bodyPr wrap="square" rtlCol="0">
            <a:spAutoFit/>
          </a:bodyPr>
          <a:lstStyle/>
          <a:p>
            <a:r>
              <a:rPr lang="sr-Cyrl-RS" dirty="0" smtClean="0"/>
              <a:t>Како да знамо да је неко или чак ми зависни од интернета</a:t>
            </a:r>
            <a:endParaRPr lang="sr-Latn-RS" dirty="0"/>
          </a:p>
        </p:txBody>
      </p:sp>
      <p:sp>
        <p:nvSpPr>
          <p:cNvPr id="9" name="TextBox 8"/>
          <p:cNvSpPr txBox="1"/>
          <p:nvPr/>
        </p:nvSpPr>
        <p:spPr>
          <a:xfrm>
            <a:off x="539552" y="3140968"/>
            <a:ext cx="5544616" cy="646331"/>
          </a:xfrm>
          <a:prstGeom prst="rect">
            <a:avLst/>
          </a:prstGeom>
          <a:noFill/>
        </p:spPr>
        <p:txBody>
          <a:bodyPr wrap="square" rtlCol="0">
            <a:spAutoFit/>
          </a:bodyPr>
          <a:lstStyle/>
          <a:p>
            <a:r>
              <a:rPr lang="sr-Cyrl-RS" b="1" dirty="0" smtClean="0">
                <a:solidFill>
                  <a:srgbClr val="FF0000"/>
                </a:solidFill>
              </a:rPr>
              <a:t>1.Претерано коришћење интернета , чак и тој мери да немамо осећај за време</a:t>
            </a:r>
            <a:endParaRPr lang="sr-Latn-RS" b="1" dirty="0">
              <a:solidFill>
                <a:srgbClr val="FF0000"/>
              </a:solidFill>
            </a:endParaRPr>
          </a:p>
        </p:txBody>
      </p:sp>
      <p:sp>
        <p:nvSpPr>
          <p:cNvPr id="10" name="TextBox 9"/>
          <p:cNvSpPr txBox="1"/>
          <p:nvPr/>
        </p:nvSpPr>
        <p:spPr>
          <a:xfrm>
            <a:off x="539552" y="4005064"/>
            <a:ext cx="4968552" cy="369332"/>
          </a:xfrm>
          <a:prstGeom prst="rect">
            <a:avLst/>
          </a:prstGeom>
          <a:noFill/>
        </p:spPr>
        <p:txBody>
          <a:bodyPr wrap="square" rtlCol="0">
            <a:spAutoFit/>
          </a:bodyPr>
          <a:lstStyle/>
          <a:p>
            <a:r>
              <a:rPr lang="sr-Cyrl-RS" b="1" dirty="0" smtClean="0">
                <a:solidFill>
                  <a:srgbClr val="FF0000"/>
                </a:solidFill>
              </a:rPr>
              <a:t>2.Осећај депресије када нисмо онлине</a:t>
            </a:r>
            <a:endParaRPr lang="sr-Latn-RS" b="1" dirty="0">
              <a:solidFill>
                <a:srgbClr val="FF0000"/>
              </a:solidFill>
            </a:endParaRPr>
          </a:p>
        </p:txBody>
      </p:sp>
      <p:sp>
        <p:nvSpPr>
          <p:cNvPr id="12" name="TextBox 11"/>
          <p:cNvSpPr txBox="1"/>
          <p:nvPr/>
        </p:nvSpPr>
        <p:spPr>
          <a:xfrm>
            <a:off x="539552" y="4653136"/>
            <a:ext cx="5688632" cy="646331"/>
          </a:xfrm>
          <a:prstGeom prst="rect">
            <a:avLst/>
          </a:prstGeom>
          <a:noFill/>
        </p:spPr>
        <p:txBody>
          <a:bodyPr wrap="square" rtlCol="0">
            <a:spAutoFit/>
          </a:bodyPr>
          <a:lstStyle/>
          <a:p>
            <a:r>
              <a:rPr lang="sr-Cyrl-RS" b="1" dirty="0" smtClean="0">
                <a:solidFill>
                  <a:srgbClr val="FF0000"/>
                </a:solidFill>
              </a:rPr>
              <a:t>3.Стална потреба да имамо што бољи рачунар како би могли боље и квалитетније користит интернет</a:t>
            </a:r>
            <a:endParaRPr lang="sr-Latn-RS" b="1" dirty="0">
              <a:solidFill>
                <a:srgbClr val="FF0000"/>
              </a:solidFill>
            </a:endParaRPr>
          </a:p>
        </p:txBody>
      </p:sp>
      <p:sp>
        <p:nvSpPr>
          <p:cNvPr id="13" name="TextBox 12"/>
          <p:cNvSpPr txBox="1"/>
          <p:nvPr/>
        </p:nvSpPr>
        <p:spPr>
          <a:xfrm>
            <a:off x="539552" y="5589240"/>
            <a:ext cx="6336704" cy="646331"/>
          </a:xfrm>
          <a:prstGeom prst="rect">
            <a:avLst/>
          </a:prstGeom>
          <a:noFill/>
        </p:spPr>
        <p:txBody>
          <a:bodyPr wrap="square" rtlCol="0">
            <a:spAutoFit/>
          </a:bodyPr>
          <a:lstStyle/>
          <a:p>
            <a:r>
              <a:rPr lang="sr-Cyrl-RS" dirty="0" smtClean="0">
                <a:solidFill>
                  <a:srgbClr val="FF0000"/>
                </a:solidFill>
              </a:rPr>
              <a:t>Појаве које прате зависност : лоши резултати у школи , незаинтересованост за спорт , неиспаваност , стидљивост</a:t>
            </a:r>
            <a:endParaRPr lang="sr-Latn-RS" dirty="0">
              <a:solidFill>
                <a:srgbClr val="FF0000"/>
              </a:solidFill>
            </a:endParaRPr>
          </a:p>
        </p:txBody>
      </p:sp>
    </p:spTree>
    <p:extLst>
      <p:ext uri="{BB962C8B-B14F-4D97-AF65-F5344CB8AC3E}">
        <p14:creationId xmlns:p14="http://schemas.microsoft.com/office/powerpoint/2010/main" val="22288040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1000" fill="hold"/>
                                        <p:tgtEl>
                                          <p:spTgt spid="12"/>
                                        </p:tgtEl>
                                        <p:attrNameLst>
                                          <p:attrName>ppt_w</p:attrName>
                                        </p:attrNameLst>
                                      </p:cBhvr>
                                      <p:tavLst>
                                        <p:tav tm="0">
                                          <p:val>
                                            <p:fltVal val="0"/>
                                          </p:val>
                                        </p:tav>
                                        <p:tav tm="100000">
                                          <p:val>
                                            <p:strVal val="#ppt_w"/>
                                          </p:val>
                                        </p:tav>
                                      </p:tavLst>
                                    </p:anim>
                                    <p:anim calcmode="lin" valueType="num">
                                      <p:cBhvr>
                                        <p:cTn id="46" dur="1000" fill="hold"/>
                                        <p:tgtEl>
                                          <p:spTgt spid="12"/>
                                        </p:tgtEl>
                                        <p:attrNameLst>
                                          <p:attrName>ppt_h</p:attrName>
                                        </p:attrNameLst>
                                      </p:cBhvr>
                                      <p:tavLst>
                                        <p:tav tm="0">
                                          <p:val>
                                            <p:fltVal val="0"/>
                                          </p:val>
                                        </p:tav>
                                        <p:tav tm="100000">
                                          <p:val>
                                            <p:strVal val="#ppt_h"/>
                                          </p:val>
                                        </p:tav>
                                      </p:tavLst>
                                    </p:anim>
                                    <p:anim calcmode="lin" valueType="num">
                                      <p:cBhvr>
                                        <p:cTn id="47" dur="1000" fill="hold"/>
                                        <p:tgtEl>
                                          <p:spTgt spid="12"/>
                                        </p:tgtEl>
                                        <p:attrNameLst>
                                          <p:attrName>style.rotation</p:attrName>
                                        </p:attrNameLst>
                                      </p:cBhvr>
                                      <p:tavLst>
                                        <p:tav tm="0">
                                          <p:val>
                                            <p:fltVal val="90"/>
                                          </p:val>
                                        </p:tav>
                                        <p:tav tm="100000">
                                          <p:val>
                                            <p:fltVal val="0"/>
                                          </p:val>
                                        </p:tav>
                                      </p:tavLst>
                                    </p:anim>
                                    <p:animEffect transition="in" filter="fade">
                                      <p:cBhvr>
                                        <p:cTn id="48" dur="1000"/>
                                        <p:tgtEl>
                                          <p:spTgt spid="12"/>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P spid="10"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2576" y="188639"/>
            <a:ext cx="5400600" cy="461665"/>
          </a:xfrm>
          <a:prstGeom prst="rect">
            <a:avLst/>
          </a:prstGeom>
          <a:noFill/>
        </p:spPr>
        <p:txBody>
          <a:bodyPr wrap="square" rtlCol="0">
            <a:spAutoFit/>
          </a:bodyPr>
          <a:lstStyle/>
          <a:p>
            <a:pPr algn="ctr"/>
            <a:r>
              <a:rPr lang="sr-Cyrl-RS" sz="2400" dirty="0" smtClean="0">
                <a:solidFill>
                  <a:srgbClr val="92D050"/>
                </a:solidFill>
              </a:rPr>
              <a:t>Корисне стране интернета</a:t>
            </a:r>
            <a:endParaRPr lang="sr-Latn-RS" sz="2400" dirty="0">
              <a:solidFill>
                <a:srgbClr val="92D050"/>
              </a:solidFill>
            </a:endParaRPr>
          </a:p>
        </p:txBody>
      </p:sp>
      <p:sp>
        <p:nvSpPr>
          <p:cNvPr id="4" name="TextBox 3"/>
          <p:cNvSpPr txBox="1"/>
          <p:nvPr/>
        </p:nvSpPr>
        <p:spPr>
          <a:xfrm>
            <a:off x="395536" y="836712"/>
            <a:ext cx="3960440" cy="1477328"/>
          </a:xfrm>
          <a:prstGeom prst="rect">
            <a:avLst/>
          </a:prstGeom>
          <a:noFill/>
        </p:spPr>
        <p:txBody>
          <a:bodyPr wrap="square" rtlCol="0">
            <a:spAutoFit/>
          </a:bodyPr>
          <a:lstStyle/>
          <a:p>
            <a:r>
              <a:rPr lang="sr-Cyrl-RS" dirty="0" smtClean="0"/>
              <a:t>-Учење преко интернета</a:t>
            </a:r>
          </a:p>
          <a:p>
            <a:r>
              <a:rPr lang="sr-Cyrl-RS" dirty="0" smtClean="0"/>
              <a:t>-Проналажење нових пријатеља</a:t>
            </a:r>
          </a:p>
          <a:p>
            <a:r>
              <a:rPr lang="sr-Cyrl-RS" dirty="0" smtClean="0"/>
              <a:t>-Брза доступност информацијама</a:t>
            </a:r>
          </a:p>
          <a:p>
            <a:r>
              <a:rPr lang="sr-Cyrl-RS" dirty="0" smtClean="0"/>
              <a:t>-Извор забаве</a:t>
            </a:r>
          </a:p>
          <a:p>
            <a:r>
              <a:rPr lang="sr-Cyrl-RS" dirty="0" smtClean="0"/>
              <a:t>-Куповина неких производа</a:t>
            </a:r>
            <a:endParaRPr lang="sr-Latn-RS" dirty="0"/>
          </a:p>
        </p:txBody>
      </p:sp>
      <p:sp>
        <p:nvSpPr>
          <p:cNvPr id="5" name="TextBox 4"/>
          <p:cNvSpPr txBox="1"/>
          <p:nvPr/>
        </p:nvSpPr>
        <p:spPr>
          <a:xfrm>
            <a:off x="323528" y="2852936"/>
            <a:ext cx="3888432" cy="461665"/>
          </a:xfrm>
          <a:prstGeom prst="rect">
            <a:avLst/>
          </a:prstGeom>
          <a:noFill/>
        </p:spPr>
        <p:txBody>
          <a:bodyPr wrap="square" rtlCol="0">
            <a:spAutoFit/>
          </a:bodyPr>
          <a:lstStyle/>
          <a:p>
            <a:r>
              <a:rPr lang="sr-Cyrl-RS" sz="2400" dirty="0" smtClean="0">
                <a:solidFill>
                  <a:srgbClr val="FF0000"/>
                </a:solidFill>
              </a:rPr>
              <a:t>Лоше стране интернета</a:t>
            </a:r>
            <a:endParaRPr lang="sr-Latn-RS" sz="2400" dirty="0">
              <a:solidFill>
                <a:srgbClr val="FF0000"/>
              </a:solidFill>
            </a:endParaRPr>
          </a:p>
        </p:txBody>
      </p:sp>
      <p:sp>
        <p:nvSpPr>
          <p:cNvPr id="6" name="TextBox 5"/>
          <p:cNvSpPr txBox="1"/>
          <p:nvPr/>
        </p:nvSpPr>
        <p:spPr>
          <a:xfrm>
            <a:off x="395536" y="3501008"/>
            <a:ext cx="3240360" cy="1477328"/>
          </a:xfrm>
          <a:prstGeom prst="rect">
            <a:avLst/>
          </a:prstGeom>
          <a:noFill/>
        </p:spPr>
        <p:txBody>
          <a:bodyPr wrap="square" rtlCol="0">
            <a:spAutoFit/>
          </a:bodyPr>
          <a:lstStyle/>
          <a:p>
            <a:r>
              <a:rPr lang="sr-Cyrl-RS" dirty="0" smtClean="0"/>
              <a:t>-Лажни пријатељи</a:t>
            </a:r>
          </a:p>
          <a:p>
            <a:r>
              <a:rPr lang="sr-Cyrl-RS" dirty="0" smtClean="0"/>
              <a:t>-Педофилија</a:t>
            </a:r>
          </a:p>
          <a:p>
            <a:r>
              <a:rPr lang="sr-Cyrl-RS" dirty="0" smtClean="0"/>
              <a:t>-Насиље путем интернета</a:t>
            </a:r>
          </a:p>
          <a:p>
            <a:r>
              <a:rPr lang="sr-Cyrl-RS" dirty="0" smtClean="0"/>
              <a:t>-Зависност</a:t>
            </a:r>
          </a:p>
          <a:p>
            <a:r>
              <a:rPr lang="sr-Cyrl-RS" dirty="0" smtClean="0"/>
              <a:t>-Узрок болести</a:t>
            </a:r>
            <a:endParaRPr lang="sr-Latn-RS" dirty="0"/>
          </a:p>
        </p:txBody>
      </p:sp>
      <p:pic>
        <p:nvPicPr>
          <p:cNvPr id="7" name="Picture 4" descr="https://encrypted-tbn2.gstatic.com/images?q=tbn:ANd9GcTia35xfF0MuOLl-eyeIgRpRYwV4VoY70A8fx9cLgSFXHe4_h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188639"/>
            <a:ext cx="2257425"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encrypted-tbn1.gstatic.com/images?q=tbn:ANd9GcSIrfvNeNMmM6nnDeyvPVIy6lgE5goMFcZneqmbvGYY7WcjL5EN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3" y="450912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6141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randombar(horizont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160</TotalTime>
  <Words>449</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Thatch</vt:lpstr>
      <vt:lpstr>Увод</vt:lpstr>
      <vt:lpstr>PowerPoint Presentation</vt:lpstr>
      <vt:lpstr>ЗАШТИТА КОМПЈУТЕРА</vt:lpstr>
      <vt:lpstr>PowerPoint Presentation</vt:lpstr>
      <vt:lpstr>PowerPoint Presentation</vt:lpstr>
      <vt:lpstr>PowerPoint Presentation</vt:lpstr>
      <vt:lpstr>PowerPoint Presentation</vt:lpstr>
      <vt:lpstr>PowerPoint Presentation</vt:lpstr>
      <vt:lpstr>PowerPoint Presentation</vt:lpstr>
      <vt:lpstr>ИНТЕРНЕТ ЈЕ МОЋНО СРЕДСТВО КОЈЕ ТРЕБА КОРИСТИТИ ПАМЕТНО</vt:lpstr>
      <vt:lpstr> ОШ"Змај Јова Јовановић Рума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ucenik11</dc:creator>
  <cp:lastModifiedBy>N&amp;N</cp:lastModifiedBy>
  <cp:revision>18</cp:revision>
  <dcterms:created xsi:type="dcterms:W3CDTF">2013-12-17T11:05:14Z</dcterms:created>
  <dcterms:modified xsi:type="dcterms:W3CDTF">2014-03-01T19:21:11Z</dcterms:modified>
</cp:coreProperties>
</file>