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1B30D29-1C14-4FB5-9007-DAAC04D3B12E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10B7D11-EA85-4D5A-90F6-EFEB5A88098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6000" b="1" i="1" u="sng" dirty="0" smtClean="0">
                <a:solidFill>
                  <a:srgbClr val="FFFF00"/>
                </a:solidFill>
              </a:rPr>
              <a:t>piraterija</a:t>
            </a:r>
            <a:endParaRPr lang="en-US" sz="6000" b="1" i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04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6000" i="1" dirty="0" smtClean="0">
                <a:solidFill>
                  <a:srgbClr val="FFFF00"/>
                </a:solidFill>
              </a:rPr>
              <a:t>Šta je piraterija?</a:t>
            </a:r>
            <a:endParaRPr lang="en-US" sz="60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800" dirty="0" smtClean="0">
                <a:solidFill>
                  <a:srgbClr val="FF0000"/>
                </a:solidFill>
              </a:rPr>
              <a:t>Piraterija</a:t>
            </a:r>
            <a:r>
              <a:rPr lang="sr-Latn-RS" sz="2800" dirty="0" smtClean="0"/>
              <a:t> je </a:t>
            </a:r>
            <a:r>
              <a:rPr lang="en-US" sz="2800" dirty="0" err="1"/>
              <a:t>nelegalno</a:t>
            </a:r>
            <a:r>
              <a:rPr lang="en-US" sz="2800" dirty="0"/>
              <a:t> </a:t>
            </a:r>
            <a:r>
              <a:rPr lang="en-US" sz="2800" dirty="0" err="1"/>
              <a:t>kopiranje</a:t>
            </a:r>
            <a:r>
              <a:rPr lang="en-US" sz="2800" dirty="0"/>
              <a:t> </a:t>
            </a:r>
            <a:r>
              <a:rPr lang="en-US" sz="2800" dirty="0" err="1"/>
              <a:t>programa</a:t>
            </a:r>
            <a:r>
              <a:rPr lang="en-US" sz="2800" dirty="0"/>
              <a:t>, </a:t>
            </a:r>
            <a:r>
              <a:rPr lang="en-US" sz="2800" dirty="0" err="1"/>
              <a:t>falsifikovanje</a:t>
            </a:r>
            <a:r>
              <a:rPr lang="en-US" sz="2800" dirty="0"/>
              <a:t> i </a:t>
            </a:r>
            <a:r>
              <a:rPr lang="en-US" sz="2800" dirty="0" err="1"/>
              <a:t>distribuciju</a:t>
            </a:r>
            <a:r>
              <a:rPr lang="en-US" sz="2800" dirty="0"/>
              <a:t> </a:t>
            </a:r>
            <a:r>
              <a:rPr lang="en-US" sz="2800" dirty="0" err="1"/>
              <a:t>sotvera</a:t>
            </a:r>
            <a:r>
              <a:rPr lang="en-US" sz="2800" dirty="0"/>
              <a:t> - </a:t>
            </a:r>
            <a:r>
              <a:rPr lang="en-US" sz="2800" dirty="0" err="1"/>
              <a:t>čak</a:t>
            </a:r>
            <a:r>
              <a:rPr lang="en-US" sz="2800" dirty="0"/>
              <a:t> i </a:t>
            </a:r>
            <a:r>
              <a:rPr lang="en-US" sz="2800" dirty="0" err="1"/>
              <a:t>razmenu</a:t>
            </a:r>
            <a:r>
              <a:rPr lang="en-US" sz="2800" dirty="0"/>
              <a:t> </a:t>
            </a:r>
            <a:r>
              <a:rPr lang="en-US" sz="2800" dirty="0" err="1"/>
              <a:t>programa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prijateljima</a:t>
            </a:r>
            <a:r>
              <a:rPr lang="en-US" sz="2800" dirty="0"/>
              <a:t>.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1775">
            <a:off x="6465197" y="2703831"/>
            <a:ext cx="2371725" cy="14279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7513">
            <a:off x="230683" y="3178300"/>
            <a:ext cx="2286000" cy="13890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572000"/>
            <a:ext cx="4038600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27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sz="6000" i="1" dirty="0" smtClean="0">
                <a:solidFill>
                  <a:srgbClr val="FFFF00"/>
                </a:solidFill>
              </a:rPr>
              <a:t>Oblici piraterije</a:t>
            </a:r>
            <a:endParaRPr lang="en-US" sz="60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</a:rPr>
              <a:t>Najjednostavniji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oblik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je </a:t>
            </a:r>
            <a:r>
              <a:rPr lang="en-US" sz="2800" dirty="0" err="1"/>
              <a:t>korišćenje</a:t>
            </a:r>
            <a:r>
              <a:rPr lang="en-US" sz="2800" dirty="0"/>
              <a:t> </a:t>
            </a:r>
            <a:r>
              <a:rPr lang="en-US" sz="2800" dirty="0" err="1"/>
              <a:t>softvera</a:t>
            </a:r>
            <a:r>
              <a:rPr lang="en-US" sz="2800" dirty="0"/>
              <a:t> </a:t>
            </a:r>
            <a:r>
              <a:rPr lang="en-US" sz="2800" dirty="0" err="1"/>
              <a:t>bez</a:t>
            </a:r>
            <a:r>
              <a:rPr lang="en-US" sz="2800" dirty="0"/>
              <a:t> </a:t>
            </a:r>
            <a:r>
              <a:rPr lang="en-US" sz="2800" dirty="0" err="1"/>
              <a:t>licence</a:t>
            </a:r>
            <a:r>
              <a:rPr lang="en-US" sz="2800" dirty="0"/>
              <a:t>, pa </a:t>
            </a:r>
            <a:r>
              <a:rPr lang="en-US" sz="2800" dirty="0" err="1"/>
              <a:t>potom</a:t>
            </a:r>
            <a:r>
              <a:rPr lang="en-US" sz="2800" dirty="0"/>
              <a:t> </a:t>
            </a:r>
            <a:r>
              <a:rPr lang="en-US" sz="2800" dirty="0" err="1"/>
              <a:t>korišćenje</a:t>
            </a:r>
            <a:r>
              <a:rPr lang="en-US" sz="2800" dirty="0"/>
              <a:t> </a:t>
            </a:r>
            <a:r>
              <a:rPr lang="en-US" sz="2800" dirty="0" err="1"/>
              <a:t>većeg</a:t>
            </a:r>
            <a:r>
              <a:rPr lang="en-US" sz="2800" dirty="0"/>
              <a:t> </a:t>
            </a:r>
            <a:r>
              <a:rPr lang="en-US" sz="2800" dirty="0" err="1"/>
              <a:t>broja</a:t>
            </a:r>
            <a:r>
              <a:rPr lang="en-US" sz="2800" dirty="0"/>
              <a:t> </a:t>
            </a:r>
            <a:r>
              <a:rPr lang="en-US" sz="2800" dirty="0" err="1"/>
              <a:t>kopija</a:t>
            </a:r>
            <a:r>
              <a:rPr lang="en-US" sz="2800" dirty="0"/>
              <a:t> </a:t>
            </a:r>
            <a:r>
              <a:rPr lang="en-US" sz="2800" dirty="0" err="1"/>
              <a:t>nego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je </a:t>
            </a:r>
            <a:r>
              <a:rPr lang="en-US" sz="2800" dirty="0" err="1"/>
              <a:t>dozvoljeno</a:t>
            </a:r>
            <a:r>
              <a:rPr lang="en-US" sz="2800" dirty="0"/>
              <a:t> </a:t>
            </a:r>
            <a:r>
              <a:rPr lang="en-US" sz="2800" dirty="0" err="1"/>
              <a:t>licencom</a:t>
            </a:r>
            <a:r>
              <a:rPr lang="en-US" sz="2800" dirty="0"/>
              <a:t> </a:t>
            </a:r>
            <a:r>
              <a:rPr lang="en-US" sz="2800" dirty="0" err="1"/>
              <a:t>itd</a:t>
            </a:r>
            <a:r>
              <a:rPr lang="en-US" sz="2800" dirty="0"/>
              <a:t>. </a:t>
            </a:r>
            <a:r>
              <a:rPr lang="en-US" sz="2800" dirty="0" err="1"/>
              <a:t>Sledeća</a:t>
            </a:r>
            <a:r>
              <a:rPr lang="en-US" sz="2800" dirty="0"/>
              <a:t> </a:t>
            </a:r>
            <a:r>
              <a:rPr lang="en-US" sz="2800" dirty="0" err="1"/>
              <a:t>vrsta</a:t>
            </a:r>
            <a:r>
              <a:rPr lang="en-US" sz="2800" dirty="0"/>
              <a:t> </a:t>
            </a:r>
            <a:r>
              <a:rPr lang="en-US" sz="2800" dirty="0" err="1"/>
              <a:t>piraterije</a:t>
            </a:r>
            <a:r>
              <a:rPr lang="en-US" sz="2800" dirty="0"/>
              <a:t> je </a:t>
            </a:r>
            <a:r>
              <a:rPr lang="en-US" sz="2800" dirty="0" err="1"/>
              <a:t>falsifikovanje</a:t>
            </a:r>
            <a:r>
              <a:rPr lang="en-US" sz="2800" dirty="0"/>
              <a:t> </a:t>
            </a:r>
            <a:r>
              <a:rPr lang="en-US" sz="2800" dirty="0" err="1"/>
              <a:t>softvera</a:t>
            </a:r>
            <a:r>
              <a:rPr lang="en-US" sz="2800" dirty="0"/>
              <a:t>, a to je </a:t>
            </a:r>
            <a:r>
              <a:rPr lang="en-US" sz="2800" dirty="0" err="1"/>
              <a:t>kada</a:t>
            </a:r>
            <a:r>
              <a:rPr lang="en-US" sz="2800" dirty="0"/>
              <a:t> </a:t>
            </a:r>
            <a:r>
              <a:rPr lang="en-US" sz="2800" dirty="0" err="1"/>
              <a:t>neko</a:t>
            </a:r>
            <a:r>
              <a:rPr lang="en-US" sz="2800" dirty="0"/>
              <a:t> </a:t>
            </a:r>
            <a:r>
              <a:rPr lang="en-US" sz="2800" dirty="0" err="1"/>
              <a:t>ilegalno</a:t>
            </a:r>
            <a:r>
              <a:rPr lang="en-US" sz="2800" dirty="0"/>
              <a:t> </a:t>
            </a:r>
            <a:r>
              <a:rPr lang="en-US" sz="2800" dirty="0" err="1"/>
              <a:t>reprodukuje</a:t>
            </a:r>
            <a:r>
              <a:rPr lang="en-US" sz="2800" dirty="0"/>
              <a:t> (i </a:t>
            </a:r>
            <a:r>
              <a:rPr lang="en-US" sz="2800" dirty="0" err="1"/>
              <a:t>umnožava</a:t>
            </a:r>
            <a:r>
              <a:rPr lang="en-US" sz="2800" dirty="0"/>
              <a:t>) </a:t>
            </a:r>
            <a:r>
              <a:rPr lang="en-US" sz="2800" dirty="0" err="1"/>
              <a:t>neki</a:t>
            </a:r>
            <a:r>
              <a:rPr lang="en-US" sz="2800" dirty="0"/>
              <a:t> </a:t>
            </a:r>
            <a:r>
              <a:rPr lang="en-US" sz="2800" dirty="0" err="1"/>
              <a:t>softverski</a:t>
            </a:r>
            <a:r>
              <a:rPr lang="en-US" sz="2800" dirty="0"/>
              <a:t> </a:t>
            </a:r>
            <a:r>
              <a:rPr lang="en-US" sz="2800" dirty="0" err="1"/>
              <a:t>proizvod</a:t>
            </a:r>
            <a:r>
              <a:rPr lang="en-US" sz="2800" dirty="0"/>
              <a:t>, i </a:t>
            </a:r>
            <a:r>
              <a:rPr lang="en-US" sz="2800" dirty="0" err="1"/>
              <a:t>potom</a:t>
            </a:r>
            <a:r>
              <a:rPr lang="en-US" sz="2800" dirty="0"/>
              <a:t> </a:t>
            </a:r>
            <a:r>
              <a:rPr lang="en-US" sz="2800" dirty="0" err="1"/>
              <a:t>ga</a:t>
            </a:r>
            <a:r>
              <a:rPr lang="en-US" sz="2800" dirty="0"/>
              <a:t> </a:t>
            </a:r>
            <a:r>
              <a:rPr lang="en-US" sz="2800" dirty="0" err="1"/>
              <a:t>prodaje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pravi</a:t>
            </a:r>
            <a:r>
              <a:rPr lang="en-US" sz="2800" dirty="0"/>
              <a:t> i </a:t>
            </a:r>
            <a:r>
              <a:rPr lang="en-US" sz="2800" dirty="0" err="1"/>
              <a:t>legalan</a:t>
            </a:r>
            <a:r>
              <a:rPr lang="en-US" sz="2800" dirty="0"/>
              <a:t>. </a:t>
            </a:r>
            <a:r>
              <a:rPr lang="en-US" sz="2800" dirty="0" err="1"/>
              <a:t>Često</a:t>
            </a:r>
            <a:r>
              <a:rPr lang="en-US" sz="2800" dirty="0"/>
              <a:t> </a:t>
            </a:r>
            <a:r>
              <a:rPr lang="en-US" sz="2800" dirty="0" err="1"/>
              <a:t>ljudi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kupuju</a:t>
            </a:r>
            <a:r>
              <a:rPr lang="en-US" sz="2800" dirty="0"/>
              <a:t> </a:t>
            </a:r>
            <a:r>
              <a:rPr lang="en-US" sz="2800" dirty="0" err="1"/>
              <a:t>ovakav</a:t>
            </a:r>
            <a:r>
              <a:rPr lang="en-US" sz="2800" dirty="0"/>
              <a:t> </a:t>
            </a:r>
            <a:r>
              <a:rPr lang="en-US" sz="2800" dirty="0" err="1"/>
              <a:t>softver</a:t>
            </a:r>
            <a:r>
              <a:rPr lang="en-US" sz="2800" dirty="0"/>
              <a:t> </a:t>
            </a:r>
            <a:r>
              <a:rPr lang="en-US" sz="2800" dirty="0" err="1"/>
              <a:t>nisu</a:t>
            </a:r>
            <a:r>
              <a:rPr lang="en-US" sz="2800" dirty="0"/>
              <a:t> </a:t>
            </a:r>
            <a:r>
              <a:rPr lang="en-US" sz="2800" dirty="0" err="1"/>
              <a:t>ni</a:t>
            </a:r>
            <a:r>
              <a:rPr lang="en-US" sz="2800" dirty="0"/>
              <a:t> </a:t>
            </a:r>
            <a:r>
              <a:rPr lang="en-US" sz="2800" dirty="0" err="1"/>
              <a:t>svesni</a:t>
            </a:r>
            <a:r>
              <a:rPr lang="en-US" sz="2800" dirty="0"/>
              <a:t> da </a:t>
            </a:r>
            <a:r>
              <a:rPr lang="en-US" sz="2800" dirty="0" err="1"/>
              <a:t>poseduju</a:t>
            </a:r>
            <a:r>
              <a:rPr lang="en-US" sz="2800" dirty="0"/>
              <a:t> </a:t>
            </a:r>
            <a:r>
              <a:rPr lang="en-US" sz="2800" dirty="0" err="1"/>
              <a:t>softver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je </a:t>
            </a:r>
            <a:r>
              <a:rPr lang="en-US" sz="2800" dirty="0" err="1"/>
              <a:t>ilegalno</a:t>
            </a:r>
            <a:r>
              <a:rPr lang="en-US" sz="2800" dirty="0"/>
              <a:t> </a:t>
            </a:r>
            <a:r>
              <a:rPr lang="en-US" sz="2800" dirty="0" err="1"/>
              <a:t>kopiran</a:t>
            </a:r>
            <a:r>
              <a:rPr lang="en-US" sz="2800" dirty="0"/>
              <a:t>, pa </a:t>
            </a:r>
            <a:r>
              <a:rPr lang="en-US" sz="2800" dirty="0" err="1"/>
              <a:t>tako</a:t>
            </a:r>
            <a:r>
              <a:rPr lang="en-US" sz="2800" dirty="0"/>
              <a:t> i </a:t>
            </a:r>
            <a:r>
              <a:rPr lang="en-US" sz="2800" dirty="0" err="1"/>
              <a:t>nesvesno</a:t>
            </a:r>
            <a:r>
              <a:rPr lang="en-US" sz="2800" dirty="0"/>
              <a:t> </a:t>
            </a:r>
            <a:r>
              <a:rPr lang="en-US" sz="2800" dirty="0" err="1"/>
              <a:t>čine</a:t>
            </a:r>
            <a:r>
              <a:rPr lang="en-US" sz="2800" dirty="0"/>
              <a:t> </a:t>
            </a:r>
            <a:r>
              <a:rPr lang="en-US" sz="2800" dirty="0" err="1"/>
              <a:t>zakonski</a:t>
            </a:r>
            <a:r>
              <a:rPr lang="en-US" sz="2800" dirty="0"/>
              <a:t> </a:t>
            </a:r>
            <a:r>
              <a:rPr lang="en-US" sz="2800" dirty="0" err="1"/>
              <a:t>prekršaj</a:t>
            </a:r>
            <a:r>
              <a:rPr lang="en-US" sz="2800" dirty="0"/>
              <a:t> (</a:t>
            </a:r>
            <a:r>
              <a:rPr lang="en-US" sz="2800" dirty="0" err="1"/>
              <a:t>korišćenje</a:t>
            </a:r>
            <a:r>
              <a:rPr lang="en-US" sz="2800" dirty="0"/>
              <a:t> </a:t>
            </a:r>
            <a:r>
              <a:rPr lang="en-US" sz="2800" dirty="0" err="1"/>
              <a:t>ilegalne</a:t>
            </a:r>
            <a:r>
              <a:rPr lang="en-US" sz="2800" dirty="0"/>
              <a:t> </a:t>
            </a:r>
            <a:r>
              <a:rPr lang="en-US" sz="2800" dirty="0" err="1"/>
              <a:t>kopije</a:t>
            </a:r>
            <a:r>
              <a:rPr lang="en-US" sz="2800" dirty="0"/>
              <a:t>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10" y="0"/>
            <a:ext cx="1955427" cy="16621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105400"/>
            <a:ext cx="3581400" cy="158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64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z="6000" i="1" dirty="0" smtClean="0">
                <a:solidFill>
                  <a:srgbClr val="FFFF00"/>
                </a:solidFill>
              </a:rPr>
              <a:t>Šta je zabranjeno?</a:t>
            </a:r>
            <a:endParaRPr lang="en-US" sz="60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19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sr-Latn-RS" sz="2800" dirty="0"/>
              <a:t>O</a:t>
            </a:r>
            <a:r>
              <a:rPr lang="vi-VN" sz="2800" dirty="0" smtClean="0"/>
              <a:t>bjavljivanje </a:t>
            </a:r>
            <a:r>
              <a:rPr lang="vi-VN" sz="2800" dirty="0"/>
              <a:t>i javno saopštavanje — ovo podrazumeva upoznavanje „trećih“ osoba sa zaštićenim sadržajem;</a:t>
            </a:r>
          </a:p>
          <a:p>
            <a:pPr>
              <a:buFont typeface="Wingdings" pitchFamily="2" charset="2"/>
              <a:buChar char="Ø"/>
            </a:pPr>
            <a:r>
              <a:rPr lang="sr-Latn-RS" sz="2800" dirty="0" smtClean="0"/>
              <a:t>S</a:t>
            </a:r>
            <a:r>
              <a:rPr lang="vi-VN" sz="2800" dirty="0" smtClean="0"/>
              <a:t>nimanje</a:t>
            </a:r>
            <a:r>
              <a:rPr lang="vi-VN" sz="2800" dirty="0"/>
              <a:t>, praktično — beleženje u elektronskom obliku;</a:t>
            </a:r>
          </a:p>
          <a:p>
            <a:pPr>
              <a:buFont typeface="Wingdings" pitchFamily="2" charset="2"/>
              <a:buChar char="Ø"/>
            </a:pPr>
            <a:r>
              <a:rPr lang="sr-Latn-RS" sz="2800" dirty="0"/>
              <a:t>U</a:t>
            </a:r>
            <a:r>
              <a:rPr lang="vi-VN" sz="2800" dirty="0" smtClean="0"/>
              <a:t>množavanje </a:t>
            </a:r>
            <a:r>
              <a:rPr lang="vi-VN" sz="2800" dirty="0"/>
              <a:t>— pravljenje kopija (ovo podrazumeva i </a:t>
            </a:r>
            <a:r>
              <a:rPr lang="vi-VN" sz="2800" i="1" dirty="0"/>
              <a:t>download</a:t>
            </a:r>
            <a:r>
              <a:rPr lang="vi-VN" sz="2800" dirty="0"/>
              <a:t> na računar);</a:t>
            </a:r>
          </a:p>
          <a:p>
            <a:pPr>
              <a:buFont typeface="Wingdings" pitchFamily="2" charset="2"/>
              <a:buChar char="Ø"/>
            </a:pPr>
            <a:r>
              <a:rPr lang="sr-Latn-RS" sz="2800" dirty="0" smtClean="0"/>
              <a:t>S</a:t>
            </a:r>
            <a:r>
              <a:rPr lang="vi-VN" sz="2800" dirty="0" smtClean="0"/>
              <a:t>tavljanje </a:t>
            </a:r>
            <a:r>
              <a:rPr lang="vi-VN" sz="2800" dirty="0"/>
              <a:t>u promet, to jest, omogućavanje drugima da preuzmu autorsko delo; u kontekstu piraterije na Internetu, ovo u praksi obično podrazumeva </a:t>
            </a:r>
            <a:r>
              <a:rPr lang="vi-VN" sz="2800" i="1" dirty="0"/>
              <a:t>upload</a:t>
            </a:r>
            <a:r>
              <a:rPr lang="vi-VN" sz="2800" dirty="0"/>
              <a:t> na neki od</a:t>
            </a:r>
            <a:r>
              <a:rPr lang="vi-VN" sz="2800" i="1" dirty="0"/>
              <a:t>torrent</a:t>
            </a:r>
            <a:r>
              <a:rPr lang="vi-VN" sz="2800" dirty="0"/>
              <a:t> sajtova;</a:t>
            </a:r>
          </a:p>
          <a:p>
            <a:pPr>
              <a:buFont typeface="Wingdings" pitchFamily="2" charset="2"/>
              <a:buChar char="Ø"/>
            </a:pPr>
            <a:r>
              <a:rPr lang="sr-Latn-RS" sz="2800" dirty="0" smtClean="0"/>
              <a:t>D</a:t>
            </a:r>
            <a:r>
              <a:rPr lang="vi-VN" sz="2800" dirty="0" smtClean="0"/>
              <a:t>ržanje </a:t>
            </a:r>
            <a:r>
              <a:rPr lang="vi-VN" sz="2800" dirty="0"/>
              <a:t>u nameri stavljanja u promet;</a:t>
            </a:r>
          </a:p>
          <a:p>
            <a:pPr>
              <a:buFont typeface="Wingdings" pitchFamily="2" charset="2"/>
              <a:buChar char="Ø"/>
            </a:pPr>
            <a:r>
              <a:rPr lang="sr-Latn-RS" sz="2800" dirty="0"/>
              <a:t>U</a:t>
            </a:r>
            <a:r>
              <a:rPr lang="vi-VN" sz="2800" dirty="0" smtClean="0"/>
              <a:t>voz</a:t>
            </a:r>
            <a:r>
              <a:rPr lang="vi-VN" sz="2800" dirty="0"/>
              <a:t>, proizvodnja, prodaja, reklamiranje i upotreba sredstava ili uređaja čija je namena uklanjanje tehnoloških mera za sprečavanje povrede autorskih prava.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63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76</TotalTime>
  <Words>146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piraterija</vt:lpstr>
      <vt:lpstr>Šta je piraterija?</vt:lpstr>
      <vt:lpstr>Oblici piraterije</vt:lpstr>
      <vt:lpstr>Šta je zabranjeno?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Ucenici</dc:creator>
  <cp:lastModifiedBy>Ucenici</cp:lastModifiedBy>
  <cp:revision>5</cp:revision>
  <dcterms:created xsi:type="dcterms:W3CDTF">2014-03-07T07:20:35Z</dcterms:created>
  <dcterms:modified xsi:type="dcterms:W3CDTF">2014-03-07T08:37:05Z</dcterms:modified>
</cp:coreProperties>
</file>