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8EC203-7E89-469E-BDDB-249F28A6B276}" type="datetimeFigureOut">
              <a:rPr lang="sr-Latn-RS" smtClean="0"/>
              <a:t>15.3.2014</a:t>
            </a:fld>
            <a:endParaRPr lang="sr-Latn-R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EEFD50-11E2-4760-AEF1-5B1FA7512688}" type="slidenum">
              <a:rPr lang="sr-Latn-RS" smtClean="0"/>
              <a:t>‹#›</a:t>
            </a:fld>
            <a:endParaRPr lang="sr-Latn-RS"/>
          </a:p>
        </p:txBody>
      </p:sp>
    </p:spTree>
    <p:extLst>
      <p:ext uri="{BB962C8B-B14F-4D97-AF65-F5344CB8AC3E}">
        <p14:creationId xmlns:p14="http://schemas.microsoft.com/office/powerpoint/2010/main" val="201730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dirty="0"/>
          </a:p>
        </p:txBody>
      </p:sp>
      <p:sp>
        <p:nvSpPr>
          <p:cNvPr id="4" name="Slide Number Placeholder 3"/>
          <p:cNvSpPr>
            <a:spLocks noGrp="1"/>
          </p:cNvSpPr>
          <p:nvPr>
            <p:ph type="sldNum" sz="quarter" idx="10"/>
          </p:nvPr>
        </p:nvSpPr>
        <p:spPr/>
        <p:txBody>
          <a:bodyPr/>
          <a:lstStyle/>
          <a:p>
            <a:fld id="{FAEEFD50-11E2-4760-AEF1-5B1FA7512688}" type="slidenum">
              <a:rPr lang="sr-Latn-RS" smtClean="0"/>
              <a:t>2</a:t>
            </a:fld>
            <a:endParaRPr lang="sr-Latn-RS"/>
          </a:p>
        </p:txBody>
      </p:sp>
    </p:spTree>
    <p:extLst>
      <p:ext uri="{BB962C8B-B14F-4D97-AF65-F5344CB8AC3E}">
        <p14:creationId xmlns:p14="http://schemas.microsoft.com/office/powerpoint/2010/main" val="3087041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CCA251C-D13F-46E8-AD59-2380307616EF}" type="slidenum">
              <a:rPr lang="sr-Latn-RS" smtClean="0"/>
              <a:t>‹#›</a:t>
            </a:fld>
            <a:endParaRPr lang="sr-Latn-R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CCA251C-D13F-46E8-AD59-2380307616EF}" type="slidenum">
              <a:rPr lang="sr-Latn-RS" smtClean="0"/>
              <a:t>‹#›</a:t>
            </a:fld>
            <a:endParaRPr lang="sr-Latn-R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2C458-9A13-4EFB-A02E-960B6CBF88D9}" type="datetimeFigureOut">
              <a:rPr lang="sr-Latn-RS" smtClean="0"/>
              <a:t>15.3.2014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CCA251C-D13F-46E8-AD59-2380307616EF}" type="slidenum">
              <a:rPr lang="sr-Latn-RS" smtClean="0"/>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2D2C458-9A13-4EFB-A02E-960B6CBF88D9}" type="datetimeFigureOut">
              <a:rPr lang="sr-Latn-RS" smtClean="0"/>
              <a:t>15.3.2014</a:t>
            </a:fld>
            <a:endParaRPr lang="sr-Latn-R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sr-Latn-R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CCA251C-D13F-46E8-AD59-2380307616EF}" type="slidenum">
              <a:rPr lang="sr-Latn-RS" smtClean="0"/>
              <a:t>‹#›</a:t>
            </a:fld>
            <a:endParaRPr lang="sr-Latn-R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ezbedaninternetzadecu.weebly.com/1/post/2014/03/online-kockanje-i-klaenje.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sz="4400" dirty="0">
                <a:solidFill>
                  <a:srgbClr val="FFFF00"/>
                </a:solidFill>
                <a:hlinkClick r:id="rId2"/>
              </a:rPr>
              <a:t>ONLINE KOCKANJE I </a:t>
            </a:r>
            <a:r>
              <a:rPr lang="sr-Latn-RS" sz="4400" dirty="0" smtClean="0">
                <a:solidFill>
                  <a:srgbClr val="FFFF00"/>
                </a:solidFill>
                <a:hlinkClick r:id="rId2"/>
              </a:rPr>
              <a:t>KLAĐENJE</a:t>
            </a:r>
            <a:endParaRPr lang="sr-Latn-RS" sz="4400" dirty="0">
              <a:solidFill>
                <a:srgbClr val="FFFF00"/>
              </a:solidFill>
            </a:endParaRPr>
          </a:p>
        </p:txBody>
      </p:sp>
    </p:spTree>
    <p:extLst>
      <p:ext uri="{BB962C8B-B14F-4D97-AF65-F5344CB8AC3E}">
        <p14:creationId xmlns:p14="http://schemas.microsoft.com/office/powerpoint/2010/main" val="55392040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sz="4000" dirty="0" smtClean="0">
                <a:solidFill>
                  <a:srgbClr val="FFFF00"/>
                </a:solidFill>
              </a:rPr>
              <a:t>Kada je sve pocelo?</a:t>
            </a:r>
            <a:endParaRPr lang="sr-Latn-RS" sz="4000" dirty="0">
              <a:solidFill>
                <a:srgbClr val="FFFF00"/>
              </a:solidFill>
            </a:endParaRPr>
          </a:p>
        </p:txBody>
      </p:sp>
      <p:sp>
        <p:nvSpPr>
          <p:cNvPr id="3" name="Content Placeholder 2"/>
          <p:cNvSpPr>
            <a:spLocks noGrp="1"/>
          </p:cNvSpPr>
          <p:nvPr>
            <p:ph sz="quarter" idx="13"/>
          </p:nvPr>
        </p:nvSpPr>
        <p:spPr/>
        <p:txBody>
          <a:bodyPr>
            <a:normAutofit/>
          </a:bodyPr>
          <a:lstStyle/>
          <a:p>
            <a:pPr marL="0" indent="0">
              <a:buNone/>
            </a:pPr>
            <a:r>
              <a:rPr lang="sr-Latn-RS" sz="2800" b="1" dirty="0"/>
              <a:t>Online kladjenje i kockanje je počelo 1996. godine, a tada je znalo biti dosta čudnih stvari kao što su neisplaćeni dobitci i prekonoćna zatvaranja samih kladionica. Danas to više nije tako, onlajn kladionice i kockarnice su legalne i regulisane, a neke su čak i na berzama! Tačno znate sa kim imate posla jer su sve kladionice regulisane, a online sportsko kladjenje i kockanje je veoma bezbedno i jednostavno. </a:t>
            </a:r>
            <a:endParaRPr lang="sr-Latn-R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5085184"/>
            <a:ext cx="2466975" cy="141580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104" y="5085184"/>
            <a:ext cx="2847975" cy="1415802"/>
          </a:xfrm>
          <a:prstGeom prst="rect">
            <a:avLst/>
          </a:prstGeom>
        </p:spPr>
      </p:pic>
    </p:spTree>
    <p:extLst>
      <p:ext uri="{BB962C8B-B14F-4D97-AF65-F5344CB8AC3E}">
        <p14:creationId xmlns:p14="http://schemas.microsoft.com/office/powerpoint/2010/main" val="138074380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80">
                                          <p:stCondLst>
                                            <p:cond delay="0"/>
                                          </p:stCondLst>
                                        </p:cTn>
                                        <p:tgtEl>
                                          <p:spTgt spid="5"/>
                                        </p:tgtEl>
                                      </p:cBhvr>
                                    </p:animEffect>
                                    <p:anim calcmode="lin" valueType="num">
                                      <p:cBhvr>
                                        <p:cTn id="3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2" dur="26">
                                          <p:stCondLst>
                                            <p:cond delay="650"/>
                                          </p:stCondLst>
                                        </p:cTn>
                                        <p:tgtEl>
                                          <p:spTgt spid="5"/>
                                        </p:tgtEl>
                                      </p:cBhvr>
                                      <p:to x="100000" y="60000"/>
                                    </p:animScale>
                                    <p:animScale>
                                      <p:cBhvr>
                                        <p:cTn id="43" dur="166" decel="50000">
                                          <p:stCondLst>
                                            <p:cond delay="676"/>
                                          </p:stCondLst>
                                        </p:cTn>
                                        <p:tgtEl>
                                          <p:spTgt spid="5"/>
                                        </p:tgtEl>
                                      </p:cBhvr>
                                      <p:to x="100000" y="100000"/>
                                    </p:animScale>
                                    <p:animScale>
                                      <p:cBhvr>
                                        <p:cTn id="44" dur="26">
                                          <p:stCondLst>
                                            <p:cond delay="1312"/>
                                          </p:stCondLst>
                                        </p:cTn>
                                        <p:tgtEl>
                                          <p:spTgt spid="5"/>
                                        </p:tgtEl>
                                      </p:cBhvr>
                                      <p:to x="100000" y="80000"/>
                                    </p:animScale>
                                    <p:animScale>
                                      <p:cBhvr>
                                        <p:cTn id="45" dur="166" decel="50000">
                                          <p:stCondLst>
                                            <p:cond delay="1338"/>
                                          </p:stCondLst>
                                        </p:cTn>
                                        <p:tgtEl>
                                          <p:spTgt spid="5"/>
                                        </p:tgtEl>
                                      </p:cBhvr>
                                      <p:to x="100000" y="100000"/>
                                    </p:animScale>
                                    <p:animScale>
                                      <p:cBhvr>
                                        <p:cTn id="46" dur="26">
                                          <p:stCondLst>
                                            <p:cond delay="1642"/>
                                          </p:stCondLst>
                                        </p:cTn>
                                        <p:tgtEl>
                                          <p:spTgt spid="5"/>
                                        </p:tgtEl>
                                      </p:cBhvr>
                                      <p:to x="100000" y="90000"/>
                                    </p:animScale>
                                    <p:animScale>
                                      <p:cBhvr>
                                        <p:cTn id="47" dur="166" decel="50000">
                                          <p:stCondLst>
                                            <p:cond delay="1668"/>
                                          </p:stCondLst>
                                        </p:cTn>
                                        <p:tgtEl>
                                          <p:spTgt spid="5"/>
                                        </p:tgtEl>
                                      </p:cBhvr>
                                      <p:to x="100000" y="100000"/>
                                    </p:animScale>
                                    <p:animScale>
                                      <p:cBhvr>
                                        <p:cTn id="48" dur="26">
                                          <p:stCondLst>
                                            <p:cond delay="1808"/>
                                          </p:stCondLst>
                                        </p:cTn>
                                        <p:tgtEl>
                                          <p:spTgt spid="5"/>
                                        </p:tgtEl>
                                      </p:cBhvr>
                                      <p:to x="100000" y="95000"/>
                                    </p:animScale>
                                    <p:animScale>
                                      <p:cBhvr>
                                        <p:cTn id="4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sz="3200" dirty="0" smtClean="0">
                <a:solidFill>
                  <a:srgbClr val="FFFF00"/>
                </a:solidFill>
              </a:rPr>
              <a:t>Da li je online kockanje i kladjenje                        bezbedno</a:t>
            </a:r>
            <a:endParaRPr lang="sr-Latn-RS" sz="3200" dirty="0">
              <a:solidFill>
                <a:srgbClr val="FFFF00"/>
              </a:solidFill>
            </a:endParaRPr>
          </a:p>
        </p:txBody>
      </p:sp>
      <p:sp>
        <p:nvSpPr>
          <p:cNvPr id="3" name="Content Placeholder 2"/>
          <p:cNvSpPr>
            <a:spLocks noGrp="1"/>
          </p:cNvSpPr>
          <p:nvPr>
            <p:ph sz="quarter" idx="13"/>
          </p:nvPr>
        </p:nvSpPr>
        <p:spPr>
          <a:xfrm>
            <a:off x="251520" y="1412776"/>
            <a:ext cx="8712968" cy="4114800"/>
          </a:xfrm>
        </p:spPr>
        <p:txBody>
          <a:bodyPr>
            <a:noAutofit/>
          </a:bodyPr>
          <a:lstStyle/>
          <a:p>
            <a:pPr marL="0" indent="0">
              <a:buNone/>
            </a:pPr>
            <a:r>
              <a:rPr lang="sr-Latn-RS" sz="2600" b="1" dirty="0"/>
              <a:t>Korisnički račun otvorite u nekoliko minuta i veoma brzo možete da započnete sa </a:t>
            </a:r>
            <a:r>
              <a:rPr lang="sr-Latn-RS" sz="2600" b="1" i="1" dirty="0"/>
              <a:t>onlajn kladjenjem</a:t>
            </a:r>
            <a:r>
              <a:rPr lang="sr-Latn-RS" sz="2600" b="1" dirty="0"/>
              <a:t>, a zahvaljujući novim tehnologijama svi vaši podaci su bezbedni i ne morate da se brinete da će brojevi vaših kartica ili računa da završe u krivim rukama. Velik broj najboljih onlajn kladionica je odavno prisutan na ovim prostorima, a znatan broj ih je preveden na barem jedan od ex-yu jezika. Svim početnicima ili onima koji ne znaju ni jedan strani jezik preveden interfejs može da olakša snalaženje i korišćenje, a listu kladionica sa srpskim/hrvatskim interfejsom pogledajte na stranici </a:t>
            </a:r>
            <a:r>
              <a:rPr lang="sr-Latn-RS" sz="2600" b="1" u="sng" dirty="0"/>
              <a:t>online kladionice na srpskom</a:t>
            </a:r>
            <a:r>
              <a:rPr lang="sr-Latn-RS" sz="2600" b="1" dirty="0"/>
              <a:t>.</a:t>
            </a:r>
            <a:endParaRPr lang="sr-Latn-RS"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5445224"/>
            <a:ext cx="2051255" cy="1224136"/>
          </a:xfrm>
          <a:prstGeom prst="rect">
            <a:avLst/>
          </a:prstGeom>
        </p:spPr>
      </p:pic>
    </p:spTree>
    <p:extLst>
      <p:ext uri="{BB962C8B-B14F-4D97-AF65-F5344CB8AC3E}">
        <p14:creationId xmlns:p14="http://schemas.microsoft.com/office/powerpoint/2010/main" val="141795337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sz="4000" dirty="0" smtClean="0">
                <a:solidFill>
                  <a:srgbClr val="FFFF00"/>
                </a:solidFill>
              </a:rPr>
              <a:t>Internet plaćanje</a:t>
            </a:r>
            <a:endParaRPr lang="sr-Latn-RS" sz="4000" dirty="0">
              <a:solidFill>
                <a:srgbClr val="FFFF00"/>
              </a:solidFill>
            </a:endParaRPr>
          </a:p>
        </p:txBody>
      </p:sp>
      <p:sp>
        <p:nvSpPr>
          <p:cNvPr id="3" name="Content Placeholder 2"/>
          <p:cNvSpPr>
            <a:spLocks noGrp="1"/>
          </p:cNvSpPr>
          <p:nvPr>
            <p:ph sz="quarter" idx="13"/>
          </p:nvPr>
        </p:nvSpPr>
        <p:spPr>
          <a:xfrm>
            <a:off x="179512" y="1412776"/>
            <a:ext cx="8784976" cy="4114800"/>
          </a:xfrm>
        </p:spPr>
        <p:txBody>
          <a:bodyPr>
            <a:noAutofit/>
          </a:bodyPr>
          <a:lstStyle/>
          <a:p>
            <a:pPr marL="0" indent="0">
              <a:buNone/>
            </a:pPr>
            <a:r>
              <a:rPr lang="sr-Latn-RS" sz="2400" b="1" dirty="0"/>
              <a:t>Dugo vremena smo u Srbiji imali probleme sa internet plaćanjem, a i danas su nam nedostupni neki od najpoznatijih načina onlajn plaćanja jer nije bilo poverenja prema karticama izdatim u domaćim bankama i našem bankarskom sustavu generalno. Pojavom stranih banaka u Srbiji u ponudi se našlo i nekoliko sigurnih kartica koje možete koristiti za plaćanje na internetu. Način na koji sve funkcioniše je da pare sa kartice prvo uplatite na internet račun  sa kojeg onda uplaćujete pare na kladionice. Na isti način vršite isplatu: kladionica - internet račun - bankovni račun. Možete uplate/isplate da vršite i direktno kod onlajn kladionica ali proces sa skrill-moneybookersom ili netellerom ima puno prednosti koje možete da nadjete u tekstu na ovoj stranici.</a:t>
            </a:r>
            <a:r>
              <a:rPr lang="sr-Latn-RS" sz="2400" dirty="0"/>
              <a:t/>
            </a:r>
            <a:br>
              <a:rPr lang="sr-Latn-RS" sz="2400" dirty="0"/>
            </a:br>
            <a:endParaRPr lang="sr-Latn-R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88640"/>
            <a:ext cx="1493974" cy="13014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5517232"/>
            <a:ext cx="2819400" cy="1235454"/>
          </a:xfrm>
          <a:prstGeom prst="rect">
            <a:avLst/>
          </a:prstGeom>
        </p:spPr>
      </p:pic>
    </p:spTree>
    <p:extLst>
      <p:ext uri="{BB962C8B-B14F-4D97-AF65-F5344CB8AC3E}">
        <p14:creationId xmlns:p14="http://schemas.microsoft.com/office/powerpoint/2010/main" val="118187616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80">
                                          <p:stCondLst>
                                            <p:cond delay="0"/>
                                          </p:stCondLst>
                                        </p:cTn>
                                        <p:tgtEl>
                                          <p:spTgt spid="5"/>
                                        </p:tgtEl>
                                      </p:cBhvr>
                                    </p:animEffect>
                                    <p:anim calcmode="lin" valueType="num">
                                      <p:cBhvr>
                                        <p:cTn id="3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2" dur="26">
                                          <p:stCondLst>
                                            <p:cond delay="650"/>
                                          </p:stCondLst>
                                        </p:cTn>
                                        <p:tgtEl>
                                          <p:spTgt spid="5"/>
                                        </p:tgtEl>
                                      </p:cBhvr>
                                      <p:to x="100000" y="60000"/>
                                    </p:animScale>
                                    <p:animScale>
                                      <p:cBhvr>
                                        <p:cTn id="43" dur="166" decel="50000">
                                          <p:stCondLst>
                                            <p:cond delay="676"/>
                                          </p:stCondLst>
                                        </p:cTn>
                                        <p:tgtEl>
                                          <p:spTgt spid="5"/>
                                        </p:tgtEl>
                                      </p:cBhvr>
                                      <p:to x="100000" y="100000"/>
                                    </p:animScale>
                                    <p:animScale>
                                      <p:cBhvr>
                                        <p:cTn id="44" dur="26">
                                          <p:stCondLst>
                                            <p:cond delay="1312"/>
                                          </p:stCondLst>
                                        </p:cTn>
                                        <p:tgtEl>
                                          <p:spTgt spid="5"/>
                                        </p:tgtEl>
                                      </p:cBhvr>
                                      <p:to x="100000" y="80000"/>
                                    </p:animScale>
                                    <p:animScale>
                                      <p:cBhvr>
                                        <p:cTn id="45" dur="166" decel="50000">
                                          <p:stCondLst>
                                            <p:cond delay="1338"/>
                                          </p:stCondLst>
                                        </p:cTn>
                                        <p:tgtEl>
                                          <p:spTgt spid="5"/>
                                        </p:tgtEl>
                                      </p:cBhvr>
                                      <p:to x="100000" y="100000"/>
                                    </p:animScale>
                                    <p:animScale>
                                      <p:cBhvr>
                                        <p:cTn id="46" dur="26">
                                          <p:stCondLst>
                                            <p:cond delay="1642"/>
                                          </p:stCondLst>
                                        </p:cTn>
                                        <p:tgtEl>
                                          <p:spTgt spid="5"/>
                                        </p:tgtEl>
                                      </p:cBhvr>
                                      <p:to x="100000" y="90000"/>
                                    </p:animScale>
                                    <p:animScale>
                                      <p:cBhvr>
                                        <p:cTn id="47" dur="166" decel="50000">
                                          <p:stCondLst>
                                            <p:cond delay="1668"/>
                                          </p:stCondLst>
                                        </p:cTn>
                                        <p:tgtEl>
                                          <p:spTgt spid="5"/>
                                        </p:tgtEl>
                                      </p:cBhvr>
                                      <p:to x="100000" y="100000"/>
                                    </p:animScale>
                                    <p:animScale>
                                      <p:cBhvr>
                                        <p:cTn id="48" dur="26">
                                          <p:stCondLst>
                                            <p:cond delay="1808"/>
                                          </p:stCondLst>
                                        </p:cTn>
                                        <p:tgtEl>
                                          <p:spTgt spid="5"/>
                                        </p:tgtEl>
                                      </p:cBhvr>
                                      <p:to x="100000" y="95000"/>
                                    </p:animScale>
                                    <p:animScale>
                                      <p:cBhvr>
                                        <p:cTn id="49"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27</TotalTime>
  <Words>110</Words>
  <Application>Microsoft Office PowerPoint</Application>
  <PresentationFormat>On-screen Show (4:3)</PresentationFormat>
  <Paragraphs>8</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ONLINE KOCKANJE I KLAĐENJE</vt:lpstr>
      <vt:lpstr>Kada je sve pocelo?</vt:lpstr>
      <vt:lpstr>Da li je online kockanje i kladjenje                        bezbedno</vt:lpstr>
      <vt:lpstr>Internet plaćanje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KOCKANJE I KLAĐENJE</dc:title>
  <dc:creator>N&amp;N</dc:creator>
  <cp:lastModifiedBy>N&amp;N</cp:lastModifiedBy>
  <cp:revision>3</cp:revision>
  <dcterms:created xsi:type="dcterms:W3CDTF">2014-03-15T19:35:22Z</dcterms:created>
  <dcterms:modified xsi:type="dcterms:W3CDTF">2014-03-15T20:03:04Z</dcterms:modified>
</cp:coreProperties>
</file>