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332" r:id="rId16"/>
    <p:sldId id="333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334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35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C23B0CB-428C-4153-B982-5C90BFDC6CA9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5418B45-7E1A-48D1-87F3-26551B436D3D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sr-Latn-RS" sz="5400" dirty="0" smtClean="0">
                <a:solidFill>
                  <a:srgbClr val="FF0000"/>
                </a:solidFill>
              </a:rPr>
              <a:t>KVIZ</a:t>
            </a:r>
            <a:endParaRPr lang="sr-Latn-R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6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4.Da </a:t>
            </a:r>
            <a:r>
              <a:rPr lang="sr-Latn-RS" dirty="0">
                <a:solidFill>
                  <a:srgbClr val="FFFF00"/>
                </a:solidFill>
              </a:rPr>
              <a:t>li se trajno rešavamo spamova ako na njih kliknemo “iks” ?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DA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NE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88763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522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4761625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7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1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5.Svoje </a:t>
            </a:r>
            <a:r>
              <a:rPr lang="sr-Latn-RS" dirty="0">
                <a:solidFill>
                  <a:srgbClr val="FFFF00"/>
                </a:solidFill>
              </a:rPr>
              <a:t>lozinke bi trebali: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Napisati </a:t>
            </a:r>
            <a:r>
              <a:rPr lang="sr-Latn-RS" sz="2800" dirty="0">
                <a:hlinkClick r:id="rId2" action="ppaction://hlinksldjump"/>
              </a:rPr>
              <a:t>u </a:t>
            </a:r>
            <a:r>
              <a:rPr lang="sr-Latn-RS" sz="2800" dirty="0" smtClean="0">
                <a:hlinkClick r:id="rId2" action="ppaction://hlinksldjump"/>
              </a:rPr>
              <a:t>svesku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/>
              <a:t> </a:t>
            </a:r>
            <a:r>
              <a:rPr lang="sr-Latn-RS" sz="2800" dirty="0" smtClean="0"/>
              <a:t> </a:t>
            </a:r>
            <a:r>
              <a:rPr lang="sr-Latn-RS" sz="2800" dirty="0" smtClean="0">
                <a:hlinkClick r:id="rId2" action="ppaction://hlinksldjump"/>
              </a:rPr>
              <a:t>Snimiti </a:t>
            </a:r>
            <a:r>
              <a:rPr lang="sr-Latn-RS" sz="2800" dirty="0">
                <a:hlinkClick r:id="rId2" action="ppaction://hlinksldjump"/>
              </a:rPr>
              <a:t>u </a:t>
            </a:r>
            <a:r>
              <a:rPr lang="sr-Latn-RS" sz="2800" dirty="0" smtClean="0">
                <a:hlinkClick r:id="rId2" action="ppaction://hlinksldjump"/>
              </a:rPr>
              <a:t>računar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/>
              <a:t> </a:t>
            </a:r>
            <a:r>
              <a:rPr lang="sr-Latn-RS" sz="2800" dirty="0" smtClean="0">
                <a:hlinkClick r:id="rId3" action="ppaction://hlinksldjump"/>
              </a:rPr>
              <a:t>Ne </a:t>
            </a:r>
            <a:r>
              <a:rPr lang="sr-Latn-RS" sz="2800" dirty="0">
                <a:hlinkClick r:id="rId3" action="ppaction://hlinksldjump"/>
              </a:rPr>
              <a:t>davati nikome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3193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0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8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24800" cy="1143000"/>
          </a:xfrm>
        </p:spPr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6.Drug/drugarica </a:t>
            </a:r>
            <a:r>
              <a:rPr lang="sr-Latn-RS" dirty="0">
                <a:solidFill>
                  <a:srgbClr val="FFFF00"/>
                </a:solidFill>
              </a:rPr>
              <a:t>iz odeljenja ti kaže da je neko uznemirava na svom profilu, tako što mu/joj šalje preteće poruke.Šta ćeš uraditi?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916832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 </a:t>
            </a:r>
            <a:endParaRPr lang="sr-Latn-RS" dirty="0" smtClean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>
                <a:hlinkClick r:id="rId2" action="ppaction://hlinksldjump"/>
              </a:rPr>
              <a:t>Ignorisaćeš, jer ti on/ona nije najbolji drug/drugarica</a:t>
            </a:r>
            <a:r>
              <a:rPr lang="sr-Latn-RS" sz="2800" dirty="0" smtClean="0">
                <a:hlinkClick r:id="rId2" action="ppaction://hlinksldjump"/>
              </a:rPr>
              <a:t>.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>
                <a:hlinkClick r:id="rId3" action="ppaction://hlinksldjump"/>
              </a:rPr>
              <a:t>  Odmah ćeš obavestiti svoje i njene/njegove roditelje.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7345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93933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126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5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00"/>
                </a:solidFill>
              </a:rPr>
              <a:t>1.Da </a:t>
            </a:r>
            <a:r>
              <a:rPr lang="pl-PL" dirty="0">
                <a:solidFill>
                  <a:srgbClr val="FFFF00"/>
                </a:solidFill>
              </a:rPr>
              <a:t>bi sprečili kradju podataka koristimo program: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317" y="1596897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Paint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Power </a:t>
            </a:r>
            <a:r>
              <a:rPr lang="sr-Latn-RS" sz="2800" dirty="0" smtClean="0">
                <a:hlinkClick r:id="rId2" action="ppaction://hlinksldjump"/>
              </a:rPr>
              <a:t>iso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endParaRPr lang="sr-Latn-RS" sz="2800" dirty="0" smtClean="0"/>
          </a:p>
          <a:p>
            <a:r>
              <a:rPr lang="sr-Latn-RS" sz="2800" dirty="0" smtClean="0"/>
              <a:t>3.   </a:t>
            </a:r>
            <a:r>
              <a:rPr lang="sr-Latn-RS" sz="2800" dirty="0"/>
              <a:t> </a:t>
            </a:r>
            <a:r>
              <a:rPr lang="sr-Latn-RS" sz="2800" dirty="0">
                <a:hlinkClick r:id="rId3" action="ppaction://hlinksldjump"/>
              </a:rPr>
              <a:t>Antivirus </a:t>
            </a:r>
            <a:r>
              <a:rPr lang="sr-Latn-RS" sz="2800" dirty="0" smtClean="0">
                <a:hlinkClick r:id="rId3" action="ppaction://hlinksldjump"/>
              </a:rPr>
              <a:t>program</a:t>
            </a:r>
            <a:endParaRPr lang="sr-Latn-RS" sz="2800" dirty="0" smtClean="0"/>
          </a:p>
          <a:p>
            <a:endParaRPr lang="sr-Latn-RS" sz="2800" dirty="0" smtClean="0"/>
          </a:p>
          <a:p>
            <a:r>
              <a:rPr lang="sr-Latn-RS" sz="2800" dirty="0" smtClean="0"/>
              <a:t>4.   </a:t>
            </a:r>
            <a:r>
              <a:rPr lang="sr-Latn-RS" sz="2800" dirty="0" smtClean="0">
                <a:hlinkClick r:id="rId2" action="ppaction://hlinksldjump"/>
              </a:rPr>
              <a:t>Internet </a:t>
            </a:r>
            <a:r>
              <a:rPr lang="sr-Latn-RS" sz="2800" dirty="0">
                <a:hlinkClick r:id="rId2" action="ppaction://hlinksldjump"/>
              </a:rPr>
              <a:t>Explorer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484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4800" cy="1143000"/>
          </a:xfrm>
        </p:spPr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7.Nepoznata </a:t>
            </a:r>
            <a:r>
              <a:rPr lang="sr-Latn-RS" dirty="0">
                <a:solidFill>
                  <a:srgbClr val="FFFF00"/>
                </a:solidFill>
              </a:rPr>
              <a:t>osoba ti je poslala zahtev za prijateljstvo na Facebook-u.Šta ćeš uraditi?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Prihvatiću,možda on/ona mene poznaje</a:t>
            </a:r>
            <a:r>
              <a:rPr lang="sr-Latn-RS" sz="2800" dirty="0" smtClean="0">
                <a:hlinkClick r:id="rId2" action="ppaction://hlinksldjump"/>
              </a:rPr>
              <a:t>.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pl-PL" sz="2800" dirty="0">
                <a:hlinkClick r:id="rId3" action="ppaction://hlinksldjump"/>
              </a:rPr>
              <a:t>Neću prihvatiti, jer ne znam tu osobu.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1260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22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4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1143000"/>
          </a:xfrm>
        </p:spPr>
        <p:txBody>
          <a:bodyPr/>
          <a:lstStyle/>
          <a:p>
            <a:r>
              <a:rPr lang="sr-Latn-RS" sz="5400" dirty="0" smtClean="0"/>
              <a:t>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33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1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24800" cy="1143000"/>
          </a:xfrm>
        </p:spPr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8.Dobio/dobila </a:t>
            </a:r>
            <a:r>
              <a:rPr lang="sr-Latn-RS" dirty="0">
                <a:solidFill>
                  <a:srgbClr val="FFFF00"/>
                </a:solidFill>
              </a:rPr>
              <a:t>si poruku sa slikama ili videom u kome neko nekog ponižava ili ismejava.Šta radiš sa tom porukom?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7924800" cy="4114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800" dirty="0">
                <a:hlinkClick r:id="rId2" action="ppaction://hlinksldjump"/>
              </a:rPr>
              <a:t>Odbijam da je širim dalje i odmah je brišem</a:t>
            </a:r>
            <a:r>
              <a:rPr lang="pl-PL" sz="2800" dirty="0" smtClean="0">
                <a:hlinkClick r:id="rId2" action="ppaction://hlinksldjump"/>
              </a:rPr>
              <a:t>.</a:t>
            </a:r>
            <a:endParaRPr lang="pl-PL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>
                <a:hlinkClick r:id="rId3" action="ppaction://hlinksldjump"/>
              </a:rPr>
              <a:t>Širim je dalje, da ih što više ljudi vidi.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7139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433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0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536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5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03533"/>
            <a:ext cx="7924800" cy="1143000"/>
          </a:xfrm>
        </p:spPr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9.Nepoznata </a:t>
            </a:r>
            <a:r>
              <a:rPr lang="sr-Latn-RS" dirty="0">
                <a:solidFill>
                  <a:srgbClr val="FFFF00"/>
                </a:solidFill>
              </a:rPr>
              <a:t>osoba te je kontaktirala na internetu i ponudila ti dopunu za kredit za mobilni telefon kako bi ste se mogli dopisivati . Šta ćeš uraditi?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916832"/>
            <a:ext cx="7924800" cy="4114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Prihvatiću ponudu i poslati svoj broj toj osobi</a:t>
            </a:r>
            <a:r>
              <a:rPr lang="sr-Latn-RS" sz="2800" dirty="0" smtClean="0">
                <a:hlinkClick r:id="rId2" action="ppaction://hlinksldjump"/>
              </a:rPr>
              <a:t>.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pl-PL" sz="2800" dirty="0">
                <a:hlinkClick r:id="rId3" action="ppaction://hlinksldjump"/>
              </a:rPr>
              <a:t> Odbiću ponudu i blokirati tu osobu.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370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638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5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74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10.Šta </a:t>
            </a:r>
            <a:r>
              <a:rPr lang="sr-Latn-RS" dirty="0">
                <a:solidFill>
                  <a:srgbClr val="FFFF00"/>
                </a:solidFill>
              </a:rPr>
              <a:t>je internet?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863" y="1484784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Opasnost za </a:t>
            </a:r>
            <a:r>
              <a:rPr lang="sr-Latn-RS" sz="2800" dirty="0" smtClean="0">
                <a:hlinkClick r:id="rId2" action="ppaction://hlinksldjump"/>
              </a:rPr>
              <a:t>dete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r-Latn-RS" sz="2800" dirty="0">
                <a:hlinkClick r:id="rId3" action="ppaction://hlinksldjump"/>
              </a:rPr>
              <a:t> Globalna mreža </a:t>
            </a:r>
            <a:r>
              <a:rPr lang="sr-Latn-RS" sz="2800" dirty="0" smtClean="0">
                <a:hlinkClick r:id="rId3" action="ppaction://hlinksldjump"/>
              </a:rPr>
              <a:t>računara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Kompjuterska igrica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1901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          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r>
              <a:rPr lang="sr-Latn-RS" dirty="0" smtClean="0"/>
              <a:t> </a:t>
            </a:r>
            <a:endParaRPr lang="sr-Latn-RS" dirty="0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3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843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1945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8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11.Facebook </a:t>
            </a:r>
            <a:r>
              <a:rPr lang="sr-Latn-RS" dirty="0">
                <a:solidFill>
                  <a:srgbClr val="FFFF00"/>
                </a:solidFill>
              </a:rPr>
              <a:t>je: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017" y="145888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Društvena </a:t>
            </a:r>
            <a:r>
              <a:rPr lang="sr-Latn-RS" sz="2800" dirty="0" smtClean="0">
                <a:hlinkClick r:id="rId2" action="ppaction://hlinksldjump"/>
              </a:rPr>
              <a:t>mreža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Mail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Mesto </a:t>
            </a:r>
            <a:r>
              <a:rPr lang="sr-Latn-RS" sz="2800" dirty="0">
                <a:hlinkClick r:id="rId3" action="ppaction://hlinksldjump"/>
              </a:rPr>
              <a:t>za druženje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8470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 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048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23" y="4759067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8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150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9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12.</a:t>
            </a:r>
            <a:r>
              <a:rPr lang="it-IT" dirty="0" smtClean="0">
                <a:solidFill>
                  <a:srgbClr val="FFFF00"/>
                </a:solidFill>
              </a:rPr>
              <a:t>Šifra </a:t>
            </a:r>
            <a:r>
              <a:rPr lang="it-IT" dirty="0">
                <a:solidFill>
                  <a:srgbClr val="FFFF00"/>
                </a:solidFill>
              </a:rPr>
              <a:t>za facebook ili mail treba da sadrži: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Do 4 </a:t>
            </a:r>
            <a:r>
              <a:rPr lang="sr-Latn-RS" sz="2800" dirty="0" smtClean="0">
                <a:hlinkClick r:id="rId2" action="ppaction://hlinksldjump"/>
              </a:rPr>
              <a:t>oznake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Naše bitne </a:t>
            </a:r>
            <a:r>
              <a:rPr lang="sr-Latn-RS" sz="2800" dirty="0" smtClean="0">
                <a:hlinkClick r:id="rId2" action="ppaction://hlinksldjump"/>
              </a:rPr>
              <a:t>datume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>
                <a:hlinkClick r:id="rId3" action="ppaction://hlinksldjump"/>
              </a:rPr>
              <a:t>Više od 8 oznaka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0371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 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355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457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5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13.</a:t>
            </a:r>
            <a:r>
              <a:rPr lang="sr-Latn-RS" dirty="0">
                <a:solidFill>
                  <a:srgbClr val="FFFF00"/>
                </a:solidFill>
              </a:rPr>
              <a:t> Na internetu se nalaze: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Pouzdane </a:t>
            </a:r>
            <a:r>
              <a:rPr lang="sr-Latn-RS" sz="2800" dirty="0">
                <a:hlinkClick r:id="rId2" action="ppaction://hlinksldjump"/>
              </a:rPr>
              <a:t>informacije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Neistinite </a:t>
            </a:r>
            <a:r>
              <a:rPr lang="sr-Latn-RS" sz="2800" dirty="0">
                <a:hlinkClick r:id="rId2" action="ppaction://hlinksldjump"/>
              </a:rPr>
              <a:t>informacije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>
                <a:hlinkClick r:id="rId3" action="ppaction://hlinksldjump"/>
              </a:rPr>
              <a:t>S</a:t>
            </a:r>
            <a:r>
              <a:rPr lang="sr-Latn-RS" sz="2800" dirty="0" smtClean="0">
                <a:hlinkClick r:id="rId3" action="ppaction://hlinksldjump"/>
              </a:rPr>
              <a:t>ve </a:t>
            </a:r>
            <a:r>
              <a:rPr lang="sr-Latn-RS" sz="2800" dirty="0">
                <a:hlinkClick r:id="rId3" action="ppaction://hlinksldjump"/>
              </a:rPr>
              <a:t>vrste informacija</a:t>
            </a:r>
            <a:endParaRPr lang="sr-Latn-RS" sz="28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380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560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4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66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3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14.</a:t>
            </a:r>
            <a:r>
              <a:rPr lang="sr-Latn-RS" dirty="0">
                <a:solidFill>
                  <a:srgbClr val="FFFF00"/>
                </a:solidFill>
              </a:rPr>
              <a:t> Preko društvenih mreža poželjno je: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Sklapati </a:t>
            </a:r>
            <a:r>
              <a:rPr lang="sr-Latn-RS" sz="2800" dirty="0">
                <a:hlinkClick r:id="rId2" action="ppaction://hlinksldjump"/>
              </a:rPr>
              <a:t>prijateljstva sa svima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Komunicirati </a:t>
            </a:r>
            <a:r>
              <a:rPr lang="sr-Latn-RS" sz="2800" dirty="0">
                <a:hlinkClick r:id="rId3" action="ppaction://hlinksldjump"/>
              </a:rPr>
              <a:t>sa osobama koje poznajemo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Deliti </a:t>
            </a:r>
            <a:r>
              <a:rPr lang="sr-Latn-RS" sz="2800" dirty="0">
                <a:hlinkClick r:id="rId2" action="ppaction://hlinksldjump"/>
              </a:rPr>
              <a:t>lične podatke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629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76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9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86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6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15.</a:t>
            </a:r>
            <a:r>
              <a:rPr lang="sr-Latn-RS" dirty="0">
                <a:solidFill>
                  <a:srgbClr val="FFFF00"/>
                </a:solidFill>
              </a:rPr>
              <a:t> Internet nasilje: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>
                <a:hlinkClick r:id="rId2" action="ppaction://hlinksldjump"/>
              </a:rPr>
              <a:t>Ne postoji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3" action="ppaction://hlinksldjump"/>
              </a:rPr>
              <a:t>je </a:t>
            </a:r>
            <a:r>
              <a:rPr lang="sr-Latn-RS" sz="2800" dirty="0">
                <a:hlinkClick r:id="rId3" action="ppaction://hlinksldjump"/>
              </a:rPr>
              <a:t>stvarno kao i nasilje u životu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2" action="ppaction://hlinksldjump"/>
              </a:rPr>
              <a:t>je </a:t>
            </a:r>
            <a:r>
              <a:rPr lang="sr-Latn-RS" sz="2800" dirty="0">
                <a:hlinkClick r:id="rId2" action="ppaction://hlinksldjump"/>
              </a:rPr>
              <a:t>nešto čime nas odrasli plaše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14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296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7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07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8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16.</a:t>
            </a:r>
            <a:r>
              <a:rPr lang="vi-VN" dirty="0">
                <a:solidFill>
                  <a:srgbClr val="FFFF00"/>
                </a:solidFill>
              </a:rPr>
              <a:t> Kada koristimo tuđ računar nikada ne treba da: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To radim u prisustvu drugih ljudi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Pamtim </a:t>
            </a:r>
            <a:r>
              <a:rPr lang="sr-Latn-RS" sz="2800" dirty="0">
                <a:hlinkClick r:id="rId3" action="ppaction://hlinksldjump"/>
              </a:rPr>
              <a:t>na njemu </a:t>
            </a:r>
            <a:r>
              <a:rPr lang="sr-Latn-RS" sz="2800" dirty="0" smtClean="0">
                <a:hlinkClick r:id="rId3" action="ppaction://hlinksldjump"/>
              </a:rPr>
              <a:t>sve </a:t>
            </a:r>
            <a:r>
              <a:rPr lang="sr-Latn-RS" sz="2800" dirty="0">
                <a:hlinkClick r:id="rId3" action="ppaction://hlinksldjump"/>
              </a:rPr>
              <a:t>lozinke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>
                <a:hlinkClick r:id="rId2" action="ppaction://hlinksldjump"/>
              </a:rPr>
              <a:t>Gledam </a:t>
            </a:r>
            <a:r>
              <a:rPr lang="sr-Latn-RS" sz="2800" dirty="0">
                <a:hlinkClick r:id="rId2" action="ppaction://hlinksldjump"/>
              </a:rPr>
              <a:t>slike i video zapise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669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17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5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27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2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4800" cy="1143000"/>
          </a:xfrm>
        </p:spPr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2.</a:t>
            </a:r>
            <a:r>
              <a:rPr lang="sr-Latn-RS" dirty="0" smtClean="0">
                <a:solidFill>
                  <a:srgbClr val="FFFF00"/>
                </a:solidFill>
              </a:rPr>
              <a:t>Svoje </a:t>
            </a:r>
            <a:r>
              <a:rPr lang="sr-Latn-RS" dirty="0">
                <a:solidFill>
                  <a:srgbClr val="FFFF00"/>
                </a:solidFill>
              </a:rPr>
              <a:t>podatke treba ostavljati na odredjenim sajtovima npr(radi upoznavanja)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079" y="184482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DA</a:t>
            </a:r>
            <a:endParaRPr lang="sr-Latn-R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NE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1707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17.</a:t>
            </a:r>
            <a:r>
              <a:rPr lang="sr-Latn-RS" dirty="0">
                <a:solidFill>
                  <a:srgbClr val="FFFF00"/>
                </a:solidFill>
              </a:rPr>
              <a:t> Internet bonton je: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Lepo </a:t>
            </a:r>
            <a:r>
              <a:rPr lang="sr-Latn-RS" sz="2800" dirty="0">
                <a:hlinkClick r:id="rId2" action="ppaction://hlinksldjump"/>
              </a:rPr>
              <a:t>ponašanje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Pravilno </a:t>
            </a:r>
            <a:r>
              <a:rPr lang="sr-Latn-RS" sz="2800" dirty="0">
                <a:hlinkClick r:id="rId2" action="ppaction://hlinksldjump"/>
              </a:rPr>
              <a:t>povezivanje interneta i modema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>
                <a:hlinkClick r:id="rId3" action="ppaction://hlinksldjump"/>
              </a:rPr>
              <a:t>Kodeks </a:t>
            </a:r>
            <a:r>
              <a:rPr lang="sr-Latn-RS" sz="2800" dirty="0">
                <a:hlinkClick r:id="rId3" action="ppaction://hlinksldjump"/>
              </a:rPr>
              <a:t>ponašanja na internetu</a:t>
            </a:r>
            <a:endParaRPr lang="sr-Latn-RS" sz="28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0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37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4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48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4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18.</a:t>
            </a:r>
            <a:r>
              <a:rPr lang="pl-PL" dirty="0">
                <a:solidFill>
                  <a:srgbClr val="FFFF00"/>
                </a:solidFill>
              </a:rPr>
              <a:t> Kada koristim kameru ona je uključena kada: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Želite da razgovarate sa dečakom/devojčicom iz druge zemlje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>
                <a:hlinkClick r:id="rId3" action="ppaction://hlinksldjump"/>
              </a:rPr>
              <a:t>Kada </a:t>
            </a:r>
            <a:r>
              <a:rPr lang="sr-Latn-RS" sz="2800" dirty="0">
                <a:hlinkClick r:id="rId3" action="ppaction://hlinksldjump"/>
              </a:rPr>
              <a:t>razgovarate sa osobama u koje imate poverenja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>
                <a:hlinkClick r:id="rId2" action="ppaction://hlinksldjump"/>
              </a:rPr>
              <a:t>Hoćete </a:t>
            </a:r>
            <a:r>
              <a:rPr lang="sr-Latn-RS" sz="2800" dirty="0">
                <a:hlinkClick r:id="rId2" action="ppaction://hlinksldjump"/>
              </a:rPr>
              <a:t>da upoznate nove osobe</a:t>
            </a:r>
            <a:endParaRPr lang="sr-Latn-RS" sz="28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46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58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686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0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19.</a:t>
            </a:r>
            <a:r>
              <a:rPr lang="sr-Latn-RS" dirty="0">
                <a:solidFill>
                  <a:srgbClr val="FFFF00"/>
                </a:solidFill>
              </a:rPr>
              <a:t> Igrice sa preteranom dozom nasilja treba: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dirty="0"/>
              <a:t> </a:t>
            </a:r>
            <a:r>
              <a:rPr lang="sr-Latn-RS" sz="2800" dirty="0">
                <a:hlinkClick r:id="rId2" action="ppaction://hlinksldjump"/>
              </a:rPr>
              <a:t>Svakog dana igrati jer tada učimo borilačke veštine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>
                <a:hlinkClick r:id="rId3" action="ppaction://hlinksldjump"/>
              </a:rPr>
              <a:t>  </a:t>
            </a:r>
            <a:r>
              <a:rPr lang="sr-Latn-RS" sz="2800" dirty="0" smtClean="0">
                <a:hlinkClick r:id="rId3" action="ppaction://hlinksldjump"/>
              </a:rPr>
              <a:t>Izbegavati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 </a:t>
            </a:r>
            <a:r>
              <a:rPr lang="sr-Latn-RS" sz="2800" dirty="0" smtClean="0">
                <a:hlinkClick r:id="rId2" action="ppaction://hlinksldjump"/>
              </a:rPr>
              <a:t>Igrati </a:t>
            </a:r>
            <a:r>
              <a:rPr lang="sr-Latn-RS" sz="2800" dirty="0">
                <a:hlinkClick r:id="rId2" action="ppaction://hlinksldjump"/>
              </a:rPr>
              <a:t>samo kada roditelji nisu kući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044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78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0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89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20.HAKER JE: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program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>
                <a:hlinkClick r:id="rId2" action="ppaction://hlinksldjump"/>
              </a:rPr>
              <a:t>hardver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3" action="ppaction://hlinksldjump"/>
              </a:rPr>
              <a:t>zlonamerna </a:t>
            </a:r>
            <a:r>
              <a:rPr lang="sr-Latn-RS" sz="2800" dirty="0">
                <a:hlinkClick r:id="rId3" action="ppaction://hlinksldjump"/>
              </a:rPr>
              <a:t>osoba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2" action="ppaction://hlinksldjump"/>
              </a:rPr>
              <a:t>osoba </a:t>
            </a:r>
            <a:r>
              <a:rPr lang="sr-Latn-RS" sz="2800" dirty="0">
                <a:hlinkClick r:id="rId2" action="ppaction://hlinksldjump"/>
              </a:rPr>
              <a:t>koja popravlja računar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109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9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993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0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096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1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FFFF00"/>
                </a:solidFill>
              </a:rPr>
              <a:t>21.</a:t>
            </a:r>
            <a:r>
              <a:rPr lang="sv-SE" dirty="0">
                <a:solidFill>
                  <a:srgbClr val="FFFF00"/>
                </a:solidFill>
              </a:rPr>
              <a:t> Nepoželjna elektronska pošta naziva se: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>
                <a:hlinkClick r:id="rId2" action="ppaction://hlinksldjump"/>
              </a:rPr>
              <a:t>trojanac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virus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 smtClean="0">
                <a:hlinkClick r:id="rId2" action="ppaction://hlinksldjump"/>
              </a:rPr>
              <a:t>matriks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3" action="ppaction://hlinksldjump"/>
              </a:rPr>
              <a:t>spam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94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198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1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30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22.</a:t>
            </a:r>
            <a:r>
              <a:rPr lang="sr-Latn-RS" dirty="0">
                <a:solidFill>
                  <a:srgbClr val="FFFF00"/>
                </a:solidFill>
              </a:rPr>
              <a:t> Koliko godina treba da imaš da bi mogao/mogla da koristiš Facebook?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 </a:t>
            </a:r>
            <a:r>
              <a:rPr lang="pl-PL" dirty="0" smtClean="0"/>
              <a:t>  </a:t>
            </a:r>
            <a:r>
              <a:rPr lang="pl-PL" sz="2800" dirty="0" smtClean="0">
                <a:hlinkClick r:id="rId2" action="ppaction://hlinksldjump"/>
              </a:rPr>
              <a:t>Nema </a:t>
            </a:r>
            <a:r>
              <a:rPr lang="pl-PL" sz="2800" dirty="0">
                <a:hlinkClick r:id="rId2" action="ppaction://hlinksldjump"/>
              </a:rPr>
              <a:t>granice</a:t>
            </a:r>
            <a:endParaRPr lang="pl-PL" sz="2800" dirty="0"/>
          </a:p>
          <a:p>
            <a:r>
              <a:rPr lang="pl-PL" sz="2800" dirty="0"/>
              <a:t>  </a:t>
            </a:r>
            <a:r>
              <a:rPr lang="pl-PL" sz="2800" dirty="0" smtClean="0">
                <a:hlinkClick r:id="rId2" action="ppaction://hlinksldjump"/>
              </a:rPr>
              <a:t>Od </a:t>
            </a:r>
            <a:r>
              <a:rPr lang="pl-PL" sz="2800" dirty="0">
                <a:hlinkClick r:id="rId2" action="ppaction://hlinksldjump"/>
              </a:rPr>
              <a:t>18 pa naviše</a:t>
            </a:r>
            <a:endParaRPr lang="pl-PL" sz="2800" dirty="0"/>
          </a:p>
          <a:p>
            <a:r>
              <a:rPr lang="pl-PL" sz="2800" dirty="0"/>
              <a:t>  </a:t>
            </a:r>
            <a:r>
              <a:rPr lang="pl-PL" sz="2800" dirty="0" smtClean="0">
                <a:hlinkClick r:id="rId3" action="ppaction://hlinksldjump"/>
              </a:rPr>
              <a:t>Od </a:t>
            </a:r>
            <a:r>
              <a:rPr lang="pl-PL" sz="2800" dirty="0">
                <a:hlinkClick r:id="rId3" action="ppaction://hlinksldjump"/>
              </a:rPr>
              <a:t>13 pa naviše</a:t>
            </a:r>
            <a:endParaRPr lang="pl-PL" sz="2800" dirty="0"/>
          </a:p>
          <a:p>
            <a:r>
              <a:rPr lang="pl-PL" sz="2800" dirty="0"/>
              <a:t>  </a:t>
            </a:r>
            <a:r>
              <a:rPr lang="pl-PL" sz="2800" dirty="0" smtClean="0">
                <a:hlinkClick r:id="rId2" action="ppaction://hlinksldjump"/>
              </a:rPr>
              <a:t>Od </a:t>
            </a:r>
            <a:r>
              <a:rPr lang="pl-PL" sz="2800" dirty="0">
                <a:hlinkClick r:id="rId2" action="ppaction://hlinksldjump"/>
              </a:rPr>
              <a:t>10 do 60</a:t>
            </a:r>
            <a:endParaRPr lang="pl-PL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560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403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505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7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23.</a:t>
            </a:r>
            <a:r>
              <a:rPr lang="sr-Latn-RS" dirty="0">
                <a:solidFill>
                  <a:srgbClr val="FFFF00"/>
                </a:solidFill>
              </a:rPr>
              <a:t> Firewall je: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dirty="0" smtClean="0"/>
              <a:t> </a:t>
            </a:r>
            <a:r>
              <a:rPr lang="sr-Latn-RS" sz="2800" dirty="0" smtClean="0"/>
              <a:t> </a:t>
            </a:r>
            <a:r>
              <a:rPr lang="sr-Latn-RS" sz="2800" dirty="0" smtClean="0">
                <a:hlinkClick r:id="rId2" action="ppaction://hlinksldjump"/>
              </a:rPr>
              <a:t>vatreni </a:t>
            </a:r>
            <a:r>
              <a:rPr lang="sr-Latn-RS" sz="2800" dirty="0">
                <a:hlinkClick r:id="rId2" action="ppaction://hlinksldjump"/>
              </a:rPr>
              <a:t>zid koji štiti računar od trojanaca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2" action="ppaction://hlinksldjump"/>
              </a:rPr>
              <a:t>običan </a:t>
            </a:r>
            <a:r>
              <a:rPr lang="sr-Latn-RS" sz="2800" dirty="0">
                <a:hlinkClick r:id="rId2" action="ppaction://hlinksldjump"/>
              </a:rPr>
              <a:t>zid od cigala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</a:t>
            </a:r>
            <a:r>
              <a:rPr lang="sr-Latn-RS" sz="2800" dirty="0">
                <a:hlinkClick r:id="rId3" action="ppaction://hlinksldjump"/>
              </a:rPr>
              <a:t> </a:t>
            </a:r>
            <a:r>
              <a:rPr lang="sr-Latn-RS" sz="2800" dirty="0" smtClean="0">
                <a:hlinkClick r:id="rId3" action="ppaction://hlinksldjump"/>
              </a:rPr>
              <a:t>zaštitni </a:t>
            </a:r>
            <a:r>
              <a:rPr lang="sr-Latn-RS" sz="2800" dirty="0">
                <a:hlinkClick r:id="rId3" action="ppaction://hlinksldjump"/>
              </a:rPr>
              <a:t>zid koji ima ulogu da spreči nepropisni prenos podataka</a:t>
            </a:r>
            <a:endParaRPr lang="sr-Latn-RS" sz="2800" dirty="0"/>
          </a:p>
          <a:p>
            <a:pPr>
              <a:buFont typeface="+mj-lt"/>
              <a:buAutoNum type="arabicPeriod"/>
            </a:pPr>
            <a:r>
              <a:rPr lang="sr-Latn-RS" sz="2800" dirty="0"/>
              <a:t>  </a:t>
            </a:r>
            <a:r>
              <a:rPr lang="sr-Latn-RS" sz="2800" dirty="0" smtClean="0">
                <a:hlinkClick r:id="rId2" action="ppaction://hlinksldjump"/>
              </a:rPr>
              <a:t>antivirusni </a:t>
            </a:r>
            <a:r>
              <a:rPr lang="sr-Latn-RS" sz="2800" dirty="0">
                <a:hlinkClick r:id="rId2" action="ppaction://hlinksldjump"/>
              </a:rPr>
              <a:t>program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02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608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9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         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6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2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710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8445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24.</a:t>
            </a:r>
            <a:r>
              <a:rPr lang="sr-Latn-RS" dirty="0">
                <a:solidFill>
                  <a:srgbClr val="FFFF00"/>
                </a:solidFill>
              </a:rPr>
              <a:t> Kada dobiješ neprikladnu poruku na internetu treba da: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r>
              <a:rPr lang="sr-Latn-RS" sz="2800" dirty="0" smtClean="0"/>
              <a:t>  </a:t>
            </a:r>
            <a:r>
              <a:rPr lang="vi-VN" sz="2800" dirty="0" smtClean="0">
                <a:hlinkClick r:id="rId2" action="ppaction://hlinksldjump"/>
              </a:rPr>
              <a:t>vratiš </a:t>
            </a:r>
            <a:r>
              <a:rPr lang="vi-VN" sz="2800" dirty="0">
                <a:hlinkClick r:id="rId2" action="ppaction://hlinksldjump"/>
              </a:rPr>
              <a:t>istom merom</a:t>
            </a:r>
            <a:endParaRPr lang="vi-VN" sz="2800" dirty="0"/>
          </a:p>
          <a:p>
            <a:r>
              <a:rPr lang="vi-VN" sz="2800" dirty="0"/>
              <a:t>  </a:t>
            </a:r>
            <a:r>
              <a:rPr lang="vi-VN" sz="2800" dirty="0" smtClean="0">
                <a:hlinkClick r:id="rId2" action="ppaction://hlinksldjump"/>
              </a:rPr>
              <a:t>odgovoriš </a:t>
            </a:r>
            <a:r>
              <a:rPr lang="vi-VN" sz="2800" dirty="0">
                <a:hlinkClick r:id="rId2" action="ppaction://hlinksldjump"/>
              </a:rPr>
              <a:t>mu da to više ne radi</a:t>
            </a:r>
            <a:endParaRPr lang="vi-VN" sz="2800" dirty="0"/>
          </a:p>
          <a:p>
            <a:r>
              <a:rPr lang="vi-VN" sz="2800" dirty="0"/>
              <a:t> </a:t>
            </a:r>
            <a:r>
              <a:rPr lang="vi-VN" sz="2800" dirty="0">
                <a:hlinkClick r:id="rId3" action="ppaction://hlinksldjump"/>
              </a:rPr>
              <a:t> </a:t>
            </a:r>
            <a:r>
              <a:rPr lang="vi-VN" sz="2800" dirty="0" smtClean="0">
                <a:hlinkClick r:id="rId3" action="ppaction://hlinksldjump"/>
              </a:rPr>
              <a:t>ne </a:t>
            </a:r>
            <a:r>
              <a:rPr lang="vi-VN" sz="2800" dirty="0">
                <a:hlinkClick r:id="rId3" action="ppaction://hlinksldjump"/>
              </a:rPr>
              <a:t>odgovoriš na poruku i pozoveš odraslu </a:t>
            </a:r>
            <a:r>
              <a:rPr lang="sr-Latn-RS" sz="2800" dirty="0" smtClean="0">
                <a:hlinkClick r:id="rId3" action="ppaction://hlinksldjump"/>
              </a:rPr>
              <a:t>         </a:t>
            </a:r>
            <a:r>
              <a:rPr lang="vi-VN" sz="2800" dirty="0" smtClean="0">
                <a:hlinkClick r:id="rId3" action="ppaction://hlinksldjump"/>
              </a:rPr>
              <a:t>osobu</a:t>
            </a:r>
            <a:endParaRPr lang="vi-VN" sz="2800" dirty="0"/>
          </a:p>
          <a:p>
            <a:r>
              <a:rPr lang="vi-VN" sz="2800" dirty="0"/>
              <a:t>  </a:t>
            </a:r>
            <a:r>
              <a:rPr lang="vi-VN" sz="2800" dirty="0" smtClean="0">
                <a:hlinkClick r:id="rId2" action="ppaction://hlinksldjump"/>
              </a:rPr>
              <a:t>nijedno </a:t>
            </a:r>
            <a:r>
              <a:rPr lang="vi-VN" sz="2800" dirty="0">
                <a:hlinkClick r:id="rId2" action="ppaction://hlinksldjump"/>
              </a:rPr>
              <a:t>od ponuđenih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521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813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6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4915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8445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6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25.</a:t>
            </a:r>
            <a:r>
              <a:rPr lang="sr-Latn-RS" dirty="0">
                <a:solidFill>
                  <a:srgbClr val="FFFF00"/>
                </a:solidFill>
              </a:rPr>
              <a:t> Kome sve možeš da poveriš svoju šifru: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hlinkClick r:id="rId2" action="ppaction://hlinksldjump"/>
              </a:rPr>
              <a:t>  mami </a:t>
            </a:r>
            <a:r>
              <a:rPr lang="pl-PL" sz="2800" dirty="0">
                <a:hlinkClick r:id="rId2" action="ppaction://hlinksldjump"/>
              </a:rPr>
              <a:t>i tati</a:t>
            </a:r>
            <a:endParaRPr lang="pl-PL" sz="2800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  </a:t>
            </a:r>
            <a:r>
              <a:rPr lang="pl-PL" sz="2800" dirty="0" smtClean="0">
                <a:hlinkClick r:id="rId2" action="ppaction://hlinksldjump"/>
              </a:rPr>
              <a:t>mami</a:t>
            </a:r>
            <a:r>
              <a:rPr lang="pl-PL" sz="2800" dirty="0">
                <a:hlinkClick r:id="rId2" action="ppaction://hlinksldjump"/>
              </a:rPr>
              <a:t>, tati i najboljem prijatelju</a:t>
            </a:r>
            <a:endParaRPr lang="pl-PL" sz="2800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  </a:t>
            </a:r>
            <a:r>
              <a:rPr lang="pl-PL" sz="2800" dirty="0" smtClean="0">
                <a:hlinkClick r:id="rId3" action="ppaction://hlinksldjump"/>
              </a:rPr>
              <a:t>nikome</a:t>
            </a:r>
            <a:endParaRPr lang="pl-PL" sz="2800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  </a:t>
            </a:r>
            <a:r>
              <a:rPr lang="pl-PL" sz="2800" dirty="0" smtClean="0">
                <a:hlinkClick r:id="rId2" action="ppaction://hlinksldjump"/>
              </a:rPr>
              <a:t>bratu </a:t>
            </a:r>
            <a:r>
              <a:rPr lang="pl-PL" sz="2800" dirty="0">
                <a:hlinkClick r:id="rId2" action="ppaction://hlinksldjump"/>
              </a:rPr>
              <a:t>ili sestri</a:t>
            </a:r>
            <a:endParaRPr lang="pl-PL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754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  TAČNO</a:t>
            </a:r>
            <a:endParaRPr lang="sr-Latn-R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   NETAČNO</a:t>
            </a:r>
            <a:endParaRPr lang="sr-Latn-R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4800" cy="1143000"/>
          </a:xfrm>
        </p:spPr>
        <p:txBody>
          <a:bodyPr/>
          <a:lstStyle/>
          <a:p>
            <a:r>
              <a:rPr lang="pl-PL" dirty="0" smtClean="0">
                <a:solidFill>
                  <a:srgbClr val="FFFF00"/>
                </a:solidFill>
              </a:rPr>
              <a:t>3.Ne </a:t>
            </a:r>
            <a:r>
              <a:rPr lang="pl-PL" dirty="0">
                <a:solidFill>
                  <a:srgbClr val="FFFF00"/>
                </a:solidFill>
              </a:rPr>
              <a:t>komuniciraj sa nepoznatim osobama je jedno od pravila bezbednosti na internetu?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2" action="ppaction://hlinksldjump"/>
              </a:rPr>
              <a:t>DA</a:t>
            </a:r>
            <a:endParaRPr lang="sr-Latn-RS" sz="2800" dirty="0" smtClean="0"/>
          </a:p>
          <a:p>
            <a:pPr>
              <a:buFont typeface="+mj-lt"/>
              <a:buAutoNum type="arabicPeriod"/>
            </a:pPr>
            <a:r>
              <a:rPr lang="sr-Latn-RS" sz="2800" dirty="0" smtClean="0">
                <a:hlinkClick r:id="rId3" action="ppaction://hlinksldjump"/>
              </a:rPr>
              <a:t>NE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8019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/>
              <a:t>                 </a:t>
            </a:r>
            <a:r>
              <a:rPr lang="sr-Latn-RS" sz="5400" dirty="0" smtClean="0">
                <a:solidFill>
                  <a:srgbClr val="FFFF00"/>
                </a:solidFill>
              </a:rPr>
              <a:t>TAČNO</a:t>
            </a:r>
            <a:endParaRPr lang="sr-Latn-RS" sz="5400" dirty="0">
              <a:solidFill>
                <a:srgbClr val="FFFF00"/>
              </a:solidFill>
            </a:endParaRP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4685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137</TotalTime>
  <Words>501</Words>
  <Application>Microsoft Office PowerPoint</Application>
  <PresentationFormat>On-screen Show (4:3)</PresentationFormat>
  <Paragraphs>155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Horizon</vt:lpstr>
      <vt:lpstr>KVIZ</vt:lpstr>
      <vt:lpstr>1.Da bi sprečili kradju podataka koristimo program:</vt:lpstr>
      <vt:lpstr>                             Tačno </vt:lpstr>
      <vt:lpstr>               netačno</vt:lpstr>
      <vt:lpstr>2.Svoje podatke treba ostavljati na odredjenim sajtovima npr(radi upoznavanja)</vt:lpstr>
      <vt:lpstr>                 tačno</vt:lpstr>
      <vt:lpstr>                          netačno</vt:lpstr>
      <vt:lpstr>3.Ne komuniciraj sa nepoznatim osobama je jedno od pravila bezbednosti na internetu?</vt:lpstr>
      <vt:lpstr>                 TAČNO</vt:lpstr>
      <vt:lpstr>               netačno</vt:lpstr>
      <vt:lpstr>4.Da li se trajno rešavamo spamova ako na njih kliknemo “iks” ? </vt:lpstr>
      <vt:lpstr>                  TAČNO</vt:lpstr>
      <vt:lpstr>                 NETAČNO</vt:lpstr>
      <vt:lpstr>5.Svoje lozinke bi trebali:</vt:lpstr>
      <vt:lpstr>                 TAČNO</vt:lpstr>
      <vt:lpstr>                NETAČNO</vt:lpstr>
      <vt:lpstr>6.Drug/drugarica iz odeljenja ti kaže da je neko uznemirava na svom profilu, tako što mu/joj šalje preteće poruke.Šta ćeš uraditi?</vt:lpstr>
      <vt:lpstr>                  TAČNO</vt:lpstr>
      <vt:lpstr>                NETAČNO</vt:lpstr>
      <vt:lpstr>7.Nepoznata osoba ti je poslala zahtev za prijateljstvo na Facebook-u.Šta ćeš uraditi?</vt:lpstr>
      <vt:lpstr>                  TAČNO</vt:lpstr>
      <vt:lpstr>                NETAČNO</vt:lpstr>
      <vt:lpstr>8.Dobio/dobila si poruku sa slikama ili videom u kome neko nekog ponižava ili ismejava.Šta radiš sa tom porukom?</vt:lpstr>
      <vt:lpstr>                  TAČNO</vt:lpstr>
      <vt:lpstr>                NETAČNO</vt:lpstr>
      <vt:lpstr>9.Nepoznata osoba te je kontaktirala na internetu i ponudila ti dopunu za kredit za mobilni telefon kako bi ste se mogli dopisivati . Šta ćeš uraditi?</vt:lpstr>
      <vt:lpstr>                  TAČNO</vt:lpstr>
      <vt:lpstr>                NETAČNO</vt:lpstr>
      <vt:lpstr>10.Šta je internet?</vt:lpstr>
      <vt:lpstr>                  TAČNO</vt:lpstr>
      <vt:lpstr>                NETAČNO</vt:lpstr>
      <vt:lpstr>11.Facebook je:</vt:lpstr>
      <vt:lpstr>                  TAČNO </vt:lpstr>
      <vt:lpstr>                NETAČNO</vt:lpstr>
      <vt:lpstr>12.Šifra za facebook ili mail treba da sadrži:</vt:lpstr>
      <vt:lpstr>                  TAČNO </vt:lpstr>
      <vt:lpstr>                NETAČNO</vt:lpstr>
      <vt:lpstr>13. Na internetu se nalaze:</vt:lpstr>
      <vt:lpstr>                  TAČNO</vt:lpstr>
      <vt:lpstr>                NETAČNO</vt:lpstr>
      <vt:lpstr>14. Preko društvenih mreža poželjno je:</vt:lpstr>
      <vt:lpstr>                  TAČNO</vt:lpstr>
      <vt:lpstr>                NETAČNO</vt:lpstr>
      <vt:lpstr>15. Internet nasilje:</vt:lpstr>
      <vt:lpstr>                  TAČNO</vt:lpstr>
      <vt:lpstr>                NETAČNO</vt:lpstr>
      <vt:lpstr>16. Kada koristimo tuđ računar nikada ne treba da:</vt:lpstr>
      <vt:lpstr>                  TAČNO</vt:lpstr>
      <vt:lpstr>                NETAČNO</vt:lpstr>
      <vt:lpstr>17. Internet bonton je:</vt:lpstr>
      <vt:lpstr>                  TAČNO</vt:lpstr>
      <vt:lpstr>                NETAČNO</vt:lpstr>
      <vt:lpstr>18. Kada koristim kameru ona je uključena kada:</vt:lpstr>
      <vt:lpstr>                  TAČNO</vt:lpstr>
      <vt:lpstr>                NETAČNO</vt:lpstr>
      <vt:lpstr>19. Igrice sa preteranom dozom nasilja treba:</vt:lpstr>
      <vt:lpstr>                  TAČNO</vt:lpstr>
      <vt:lpstr>                NETAČNO</vt:lpstr>
      <vt:lpstr>20.HAKER JE:</vt:lpstr>
      <vt:lpstr>                  TAČNO</vt:lpstr>
      <vt:lpstr>                NETAČNO</vt:lpstr>
      <vt:lpstr>21. Nepoželjna elektronska pošta naziva se:</vt:lpstr>
      <vt:lpstr>                  TAČNO</vt:lpstr>
      <vt:lpstr>                NETAČNO</vt:lpstr>
      <vt:lpstr>22. Koliko godina treba da imaš da bi mogao/mogla da koristiš Facebook?</vt:lpstr>
      <vt:lpstr>                  TAČNO</vt:lpstr>
      <vt:lpstr>                NETAČNO</vt:lpstr>
      <vt:lpstr>23. Firewall je:</vt:lpstr>
      <vt:lpstr>                  TAČNO</vt:lpstr>
      <vt:lpstr>                NETAČNO</vt:lpstr>
      <vt:lpstr>24. Kada dobiješ neprikladnu poruku na internetu treba da:</vt:lpstr>
      <vt:lpstr>                  TAČNO</vt:lpstr>
      <vt:lpstr>                NETAČNO</vt:lpstr>
      <vt:lpstr>25. Kome sve možeš da poveriš svoju šifru:</vt:lpstr>
      <vt:lpstr>                  TAČNO</vt:lpstr>
      <vt:lpstr>                NETAČNO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N&amp;N</dc:creator>
  <cp:lastModifiedBy>N&amp;N</cp:lastModifiedBy>
  <cp:revision>16</cp:revision>
  <dcterms:created xsi:type="dcterms:W3CDTF">2014-02-24T18:12:41Z</dcterms:created>
  <dcterms:modified xsi:type="dcterms:W3CDTF">2014-02-27T22:35:23Z</dcterms:modified>
</cp:coreProperties>
</file>