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6" r:id="rId9"/>
    <p:sldId id="267" r:id="rId10"/>
    <p:sldId id="268" r:id="rId11"/>
    <p:sldId id="269" r:id="rId12"/>
    <p:sldId id="272" r:id="rId13"/>
    <p:sldId id="273" r:id="rId14"/>
    <p:sldId id="263" r:id="rId15"/>
    <p:sldId id="264" r:id="rId16"/>
    <p:sldId id="265" r:id="rId17"/>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7" d="100"/>
          <a:sy n="77" d="100"/>
        </p:scale>
        <p:origin x="-1176"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CA0EF3B6-185C-46EC-9AC3-00DB5EBE6105}" type="datetimeFigureOut">
              <a:rPr lang="sr-Latn-RS" smtClean="0"/>
              <a:t>1.3.2014</a:t>
            </a:fld>
            <a:endParaRPr lang="sr-Latn-RS"/>
          </a:p>
        </p:txBody>
      </p:sp>
      <p:sp>
        <p:nvSpPr>
          <p:cNvPr id="23" name="Slide Number Placeholder 22"/>
          <p:cNvSpPr>
            <a:spLocks noGrp="1"/>
          </p:cNvSpPr>
          <p:nvPr>
            <p:ph type="sldNum" sz="quarter" idx="11"/>
          </p:nvPr>
        </p:nvSpPr>
        <p:spPr/>
        <p:txBody>
          <a:bodyPr/>
          <a:lstStyle/>
          <a:p>
            <a:fld id="{3EFFD690-B755-4084-AE7A-90B4360AAB58}" type="slidenum">
              <a:rPr lang="sr-Latn-RS" smtClean="0"/>
              <a:t>‹#›</a:t>
            </a:fld>
            <a:endParaRPr lang="sr-Latn-RS"/>
          </a:p>
        </p:txBody>
      </p:sp>
      <p:sp>
        <p:nvSpPr>
          <p:cNvPr id="24" name="Footer Placeholder 23"/>
          <p:cNvSpPr>
            <a:spLocks noGrp="1"/>
          </p:cNvSpPr>
          <p:nvPr>
            <p:ph type="ftr" sz="quarter" idx="12"/>
          </p:nvPr>
        </p:nvSpPr>
        <p:spPr/>
        <p:txBody>
          <a:bodyPr/>
          <a:lstStyle/>
          <a:p>
            <a:endParaRPr lang="sr-Latn-R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EF3B6-185C-46EC-9AC3-00DB5EBE6105}" type="datetimeFigureOut">
              <a:rPr lang="sr-Latn-RS" smtClean="0"/>
              <a:t>1.3.2014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EFFD690-B755-4084-AE7A-90B4360AAB58}" type="slidenum">
              <a:rPr lang="sr-Latn-RS" smtClean="0"/>
              <a:t>‹#›</a:t>
            </a:fld>
            <a:endParaRPr lang="sr-Latn-R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EF3B6-185C-46EC-9AC3-00DB5EBE6105}" type="datetimeFigureOut">
              <a:rPr lang="sr-Latn-RS" smtClean="0"/>
              <a:t>1.3.2014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EFFD690-B755-4084-AE7A-90B4360AAB58}" type="slidenum">
              <a:rPr lang="sr-Latn-RS" smtClean="0"/>
              <a:t>‹#›</a:t>
            </a:fld>
            <a:endParaRPr lang="sr-Latn-R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CA0EF3B6-185C-46EC-9AC3-00DB5EBE6105}" type="datetimeFigureOut">
              <a:rPr lang="sr-Latn-RS" smtClean="0"/>
              <a:t>1.3.2014</a:t>
            </a:fld>
            <a:endParaRPr lang="sr-Latn-RS"/>
          </a:p>
        </p:txBody>
      </p:sp>
      <p:sp>
        <p:nvSpPr>
          <p:cNvPr id="19" name="Slide Number Placeholder 18"/>
          <p:cNvSpPr>
            <a:spLocks noGrp="1"/>
          </p:cNvSpPr>
          <p:nvPr>
            <p:ph type="sldNum" sz="quarter" idx="15"/>
          </p:nvPr>
        </p:nvSpPr>
        <p:spPr/>
        <p:txBody>
          <a:bodyPr/>
          <a:lstStyle/>
          <a:p>
            <a:fld id="{3EFFD690-B755-4084-AE7A-90B4360AAB58}" type="slidenum">
              <a:rPr lang="sr-Latn-RS" smtClean="0"/>
              <a:t>‹#›</a:t>
            </a:fld>
            <a:endParaRPr lang="sr-Latn-RS"/>
          </a:p>
        </p:txBody>
      </p:sp>
      <p:sp>
        <p:nvSpPr>
          <p:cNvPr id="21" name="Footer Placeholder 20"/>
          <p:cNvSpPr>
            <a:spLocks noGrp="1"/>
          </p:cNvSpPr>
          <p:nvPr>
            <p:ph type="ftr" sz="quarter" idx="16"/>
          </p:nvPr>
        </p:nvSpPr>
        <p:spPr/>
        <p:txBody>
          <a:bodyPr/>
          <a:lstStyle/>
          <a:p>
            <a:endParaRPr lang="sr-Latn-R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CA0EF3B6-185C-46EC-9AC3-00DB5EBE6105}" type="datetimeFigureOut">
              <a:rPr lang="sr-Latn-RS" smtClean="0"/>
              <a:t>1.3.2014</a:t>
            </a:fld>
            <a:endParaRPr lang="sr-Latn-RS"/>
          </a:p>
        </p:txBody>
      </p:sp>
      <p:sp>
        <p:nvSpPr>
          <p:cNvPr id="20" name="Slide Number Placeholder 19"/>
          <p:cNvSpPr>
            <a:spLocks noGrp="1"/>
          </p:cNvSpPr>
          <p:nvPr>
            <p:ph type="sldNum" sz="quarter" idx="11"/>
          </p:nvPr>
        </p:nvSpPr>
        <p:spPr/>
        <p:txBody>
          <a:bodyPr/>
          <a:lstStyle/>
          <a:p>
            <a:fld id="{3EFFD690-B755-4084-AE7A-90B4360AAB58}" type="slidenum">
              <a:rPr lang="sr-Latn-RS" smtClean="0"/>
              <a:t>‹#›</a:t>
            </a:fld>
            <a:endParaRPr lang="sr-Latn-RS"/>
          </a:p>
        </p:txBody>
      </p:sp>
      <p:sp>
        <p:nvSpPr>
          <p:cNvPr id="21" name="Footer Placeholder 20"/>
          <p:cNvSpPr>
            <a:spLocks noGrp="1"/>
          </p:cNvSpPr>
          <p:nvPr>
            <p:ph type="ftr" sz="quarter" idx="12"/>
          </p:nvPr>
        </p:nvSpPr>
        <p:spPr/>
        <p:txBody>
          <a:bodyPr/>
          <a:lstStyle/>
          <a:p>
            <a:endParaRPr lang="sr-Latn-R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CA0EF3B6-185C-46EC-9AC3-00DB5EBE6105}" type="datetimeFigureOut">
              <a:rPr lang="sr-Latn-RS" smtClean="0"/>
              <a:t>1.3.2014</a:t>
            </a:fld>
            <a:endParaRPr lang="sr-Latn-RS"/>
          </a:p>
        </p:txBody>
      </p:sp>
      <p:sp>
        <p:nvSpPr>
          <p:cNvPr id="25" name="Slide Number Placeholder 24"/>
          <p:cNvSpPr>
            <a:spLocks noGrp="1"/>
          </p:cNvSpPr>
          <p:nvPr>
            <p:ph type="sldNum" sz="quarter" idx="16"/>
          </p:nvPr>
        </p:nvSpPr>
        <p:spPr/>
        <p:txBody>
          <a:bodyPr/>
          <a:lstStyle/>
          <a:p>
            <a:fld id="{3EFFD690-B755-4084-AE7A-90B4360AAB58}" type="slidenum">
              <a:rPr lang="sr-Latn-RS" smtClean="0"/>
              <a:t>‹#›</a:t>
            </a:fld>
            <a:endParaRPr lang="sr-Latn-RS"/>
          </a:p>
        </p:txBody>
      </p:sp>
      <p:sp>
        <p:nvSpPr>
          <p:cNvPr id="26" name="Footer Placeholder 25"/>
          <p:cNvSpPr>
            <a:spLocks noGrp="1"/>
          </p:cNvSpPr>
          <p:nvPr>
            <p:ph type="ftr" sz="quarter" idx="17"/>
          </p:nvPr>
        </p:nvSpPr>
        <p:spPr/>
        <p:txBody>
          <a:bodyPr/>
          <a:lstStyle/>
          <a:p>
            <a:endParaRPr lang="sr-Latn-R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CA0EF3B6-185C-46EC-9AC3-00DB5EBE6105}" type="datetimeFigureOut">
              <a:rPr lang="sr-Latn-RS" smtClean="0"/>
              <a:t>1.3.2014</a:t>
            </a:fld>
            <a:endParaRPr lang="sr-Latn-RS"/>
          </a:p>
        </p:txBody>
      </p:sp>
      <p:sp>
        <p:nvSpPr>
          <p:cNvPr id="24" name="Slide Number Placeholder 23"/>
          <p:cNvSpPr>
            <a:spLocks noGrp="1"/>
          </p:cNvSpPr>
          <p:nvPr>
            <p:ph type="sldNum" sz="quarter" idx="17"/>
          </p:nvPr>
        </p:nvSpPr>
        <p:spPr/>
        <p:txBody>
          <a:bodyPr/>
          <a:lstStyle/>
          <a:p>
            <a:fld id="{3EFFD690-B755-4084-AE7A-90B4360AAB58}" type="slidenum">
              <a:rPr lang="sr-Latn-RS" smtClean="0"/>
              <a:t>‹#›</a:t>
            </a:fld>
            <a:endParaRPr lang="sr-Latn-RS"/>
          </a:p>
        </p:txBody>
      </p:sp>
      <p:sp>
        <p:nvSpPr>
          <p:cNvPr id="29" name="Footer Placeholder 28"/>
          <p:cNvSpPr>
            <a:spLocks noGrp="1"/>
          </p:cNvSpPr>
          <p:nvPr>
            <p:ph type="ftr" sz="quarter" idx="18"/>
          </p:nvPr>
        </p:nvSpPr>
        <p:spPr/>
        <p:txBody>
          <a:bodyPr/>
          <a:lstStyle/>
          <a:p>
            <a:endParaRPr lang="sr-Latn-R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CA0EF3B6-185C-46EC-9AC3-00DB5EBE6105}" type="datetimeFigureOut">
              <a:rPr lang="sr-Latn-RS" smtClean="0"/>
              <a:t>1.3.2014</a:t>
            </a:fld>
            <a:endParaRPr lang="sr-Latn-RS"/>
          </a:p>
        </p:txBody>
      </p:sp>
      <p:sp>
        <p:nvSpPr>
          <p:cNvPr id="14" name="Slide Number Placeholder 13"/>
          <p:cNvSpPr>
            <a:spLocks noGrp="1"/>
          </p:cNvSpPr>
          <p:nvPr>
            <p:ph type="sldNum" sz="quarter" idx="11"/>
          </p:nvPr>
        </p:nvSpPr>
        <p:spPr/>
        <p:txBody>
          <a:bodyPr/>
          <a:lstStyle/>
          <a:p>
            <a:fld id="{3EFFD690-B755-4084-AE7A-90B4360AAB58}" type="slidenum">
              <a:rPr lang="sr-Latn-RS" smtClean="0"/>
              <a:t>‹#›</a:t>
            </a:fld>
            <a:endParaRPr lang="sr-Latn-RS"/>
          </a:p>
        </p:txBody>
      </p:sp>
      <p:sp>
        <p:nvSpPr>
          <p:cNvPr id="18" name="Footer Placeholder 17"/>
          <p:cNvSpPr>
            <a:spLocks noGrp="1"/>
          </p:cNvSpPr>
          <p:nvPr>
            <p:ph type="ftr" sz="quarter" idx="12"/>
          </p:nvPr>
        </p:nvSpPr>
        <p:spPr/>
        <p:txBody>
          <a:bodyPr/>
          <a:lstStyle/>
          <a:p>
            <a:endParaRPr lang="sr-Latn-R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A0EF3B6-185C-46EC-9AC3-00DB5EBE6105}" type="datetimeFigureOut">
              <a:rPr lang="sr-Latn-RS" smtClean="0"/>
              <a:t>1.3.2014</a:t>
            </a:fld>
            <a:endParaRPr lang="sr-Latn-RS"/>
          </a:p>
        </p:txBody>
      </p:sp>
      <p:sp>
        <p:nvSpPr>
          <p:cNvPr id="12" name="Slide Number Placeholder 11"/>
          <p:cNvSpPr>
            <a:spLocks noGrp="1"/>
          </p:cNvSpPr>
          <p:nvPr>
            <p:ph type="sldNum" sz="quarter" idx="11"/>
          </p:nvPr>
        </p:nvSpPr>
        <p:spPr/>
        <p:txBody>
          <a:bodyPr/>
          <a:lstStyle/>
          <a:p>
            <a:fld id="{3EFFD690-B755-4084-AE7A-90B4360AAB58}" type="slidenum">
              <a:rPr lang="sr-Latn-RS" smtClean="0"/>
              <a:t>‹#›</a:t>
            </a:fld>
            <a:endParaRPr lang="sr-Latn-RS"/>
          </a:p>
        </p:txBody>
      </p:sp>
      <p:sp>
        <p:nvSpPr>
          <p:cNvPr id="13" name="Footer Placeholder 12"/>
          <p:cNvSpPr>
            <a:spLocks noGrp="1"/>
          </p:cNvSpPr>
          <p:nvPr>
            <p:ph type="ftr" sz="quarter" idx="12"/>
          </p:nvPr>
        </p:nvSpPr>
        <p:spPr/>
        <p:txBody>
          <a:bodyPr/>
          <a:lstStyle/>
          <a:p>
            <a:endParaRPr lang="sr-Latn-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CA0EF3B6-185C-46EC-9AC3-00DB5EBE6105}" type="datetimeFigureOut">
              <a:rPr lang="sr-Latn-RS" smtClean="0"/>
              <a:t>1.3.2014</a:t>
            </a:fld>
            <a:endParaRPr lang="sr-Latn-RS"/>
          </a:p>
        </p:txBody>
      </p:sp>
      <p:sp>
        <p:nvSpPr>
          <p:cNvPr id="18" name="Slide Number Placeholder 17"/>
          <p:cNvSpPr>
            <a:spLocks noGrp="1"/>
          </p:cNvSpPr>
          <p:nvPr>
            <p:ph type="sldNum" sz="quarter" idx="16"/>
          </p:nvPr>
        </p:nvSpPr>
        <p:spPr/>
        <p:txBody>
          <a:bodyPr/>
          <a:lstStyle/>
          <a:p>
            <a:fld id="{3EFFD690-B755-4084-AE7A-90B4360AAB58}" type="slidenum">
              <a:rPr lang="sr-Latn-RS" smtClean="0"/>
              <a:t>‹#›</a:t>
            </a:fld>
            <a:endParaRPr lang="sr-Latn-RS"/>
          </a:p>
        </p:txBody>
      </p:sp>
      <p:sp>
        <p:nvSpPr>
          <p:cNvPr id="20" name="Footer Placeholder 19"/>
          <p:cNvSpPr>
            <a:spLocks noGrp="1"/>
          </p:cNvSpPr>
          <p:nvPr>
            <p:ph type="ftr" sz="quarter" idx="17"/>
          </p:nvPr>
        </p:nvSpPr>
        <p:spPr/>
        <p:txBody>
          <a:bodyPr/>
          <a:lstStyle/>
          <a:p>
            <a:endParaRPr lang="sr-Latn-R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CA0EF3B6-185C-46EC-9AC3-00DB5EBE6105}" type="datetimeFigureOut">
              <a:rPr lang="sr-Latn-RS" smtClean="0"/>
              <a:t>1.3.2014</a:t>
            </a:fld>
            <a:endParaRPr lang="sr-Latn-RS"/>
          </a:p>
        </p:txBody>
      </p:sp>
      <p:sp>
        <p:nvSpPr>
          <p:cNvPr id="20" name="Slide Number Placeholder 19"/>
          <p:cNvSpPr>
            <a:spLocks noGrp="1"/>
          </p:cNvSpPr>
          <p:nvPr>
            <p:ph type="sldNum" sz="quarter" idx="15"/>
          </p:nvPr>
        </p:nvSpPr>
        <p:spPr/>
        <p:txBody>
          <a:bodyPr/>
          <a:lstStyle/>
          <a:p>
            <a:fld id="{3EFFD690-B755-4084-AE7A-90B4360AAB58}" type="slidenum">
              <a:rPr lang="sr-Latn-RS" smtClean="0"/>
              <a:t>‹#›</a:t>
            </a:fld>
            <a:endParaRPr lang="sr-Latn-RS"/>
          </a:p>
        </p:txBody>
      </p:sp>
      <p:sp>
        <p:nvSpPr>
          <p:cNvPr id="21" name="Footer Placeholder 20"/>
          <p:cNvSpPr>
            <a:spLocks noGrp="1"/>
          </p:cNvSpPr>
          <p:nvPr>
            <p:ph type="ftr" sz="quarter" idx="16"/>
          </p:nvPr>
        </p:nvSpPr>
        <p:spPr/>
        <p:txBody>
          <a:bodyPr/>
          <a:lstStyle/>
          <a:p>
            <a:endParaRPr lang="sr-Latn-R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CA0EF3B6-185C-46EC-9AC3-00DB5EBE6105}" type="datetimeFigureOut">
              <a:rPr lang="sr-Latn-RS" smtClean="0"/>
              <a:t>1.3.2014</a:t>
            </a:fld>
            <a:endParaRPr lang="sr-Latn-R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sr-Latn-R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3EFFD690-B755-4084-AE7A-90B4360AAB58}" type="slidenum">
              <a:rPr lang="sr-Latn-RS" smtClean="0"/>
              <a:t>‹#›</a:t>
            </a:fld>
            <a:endParaRPr lang="sr-Latn-R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r.wikipedia.org/wiki/2001" TargetMode="External"/><Relationship Id="rId13" Type="http://schemas.openxmlformats.org/officeDocument/2006/relationships/image" Target="../media/image20.jpg"/><Relationship Id="rId3" Type="http://schemas.openxmlformats.org/officeDocument/2006/relationships/hyperlink" Target="http://sr.wikipedia.org/wiki/%D0%9E%D1%82%D0%B2%D0%BE%D1%80%D0%B5%D0%BD%D0%B8_%D1%81%D0%B0%D0%B4%D1%80%D0%B6%D0%B0%D1%98" TargetMode="External"/><Relationship Id="rId7" Type="http://schemas.openxmlformats.org/officeDocument/2006/relationships/hyperlink" Target="http://sr.wikipedia.org/wiki/15._%D1%98%D0%B0%D0%BD%D1%83%D0%B0%D1%80" TargetMode="External"/><Relationship Id="rId12" Type="http://schemas.openxmlformats.org/officeDocument/2006/relationships/hyperlink" Target="http://sr.wikipedia.org/sr-el/%D0%92%D0%B8%D0%BA%D0%B8%D0%BF%D0%B5%D0%B4%D0%B8%D1%98%D0%B0#note-ListOfWikipedias-1" TargetMode="External"/><Relationship Id="rId2" Type="http://schemas.openxmlformats.org/officeDocument/2006/relationships/hyperlink" Target="http://sr.wikipedia.org/wiki/%D0%95%D0%BD%D1%86%D0%B8%D0%BA%D0%BB%D0%BE%D0%BF%D0%B5%D0%B4%D0%B8%D1%98%D0%B0" TargetMode="External"/><Relationship Id="rId1" Type="http://schemas.openxmlformats.org/officeDocument/2006/relationships/slideLayout" Target="../slideLayouts/slideLayout2.xml"/><Relationship Id="rId6" Type="http://schemas.openxmlformats.org/officeDocument/2006/relationships/hyperlink" Target="http://sr.wikipedia.org/wiki/%D0%A1%D0%BE%D1%84%D1%82%D0%B2%D0%B5%D1%80" TargetMode="External"/><Relationship Id="rId11" Type="http://schemas.openxmlformats.org/officeDocument/2006/relationships/hyperlink" Target="http://sr.wikipedia.org/wiki/%D0%92%D0%B8%D0%BA%D0%B8%D0%BF%D0%B5%D0%B4%D0%B8%D1%98%D0%B0_%D0%BD%D0%B0_%D1%81%D1%80%D0%BF%D1%81%D0%BA%D0%BE%D0%BC_%D1%98%D0%B5%D0%B7%D0%B8%D0%BA%D1%83" TargetMode="External"/><Relationship Id="rId5" Type="http://schemas.openxmlformats.org/officeDocument/2006/relationships/hyperlink" Target="http://sr.wikipedia.org/wiki/%D0%92%D0%B8%D0%BA%D0%B8" TargetMode="External"/><Relationship Id="rId10" Type="http://schemas.openxmlformats.org/officeDocument/2006/relationships/hyperlink" Target="http://sr.wikipedia.org/wiki/%D0%92%D0%B8%D0%BA%D0%B8%D0%BF%D0%B5%D0%B4%D0%B8%D1%98%D0%B0_%D0%BD%D0%B0_%D0%B5%D0%BD%D0%B3%D0%BB%D0%B5%D1%81%D0%BA%D0%BE%D0%BC_%D1%98%D0%B5%D0%B7%D0%B8%D0%BA%D1%83" TargetMode="External"/><Relationship Id="rId4" Type="http://schemas.openxmlformats.org/officeDocument/2006/relationships/hyperlink" Target="http://sr.wikipedia.org/wiki/%D0%98%D0%BD%D1%82%D0%B5%D1%80%D0%BD%D0%B5%D1%82" TargetMode="External"/><Relationship Id="rId9" Type="http://schemas.openxmlformats.org/officeDocument/2006/relationships/hyperlink" Target="http://sr.wikipedia.org/wiki/%D0%9D%D1%83%D0%BF%D0%B5%D0%B4%D0%B8%D1%98%D0%B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wikipedia.org/wiki/Video" TargetMode="External"/><Relationship Id="rId2" Type="http://schemas.openxmlformats.org/officeDocument/2006/relationships/hyperlink" Target="http://sh.wikipedia.org/wiki/Internet"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h.wikipedia.org/wiki/Autorsko_prav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gif"/><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hyperlink" Target="http://www.klikni/" TargetMode="External"/><Relationship Id="rId5" Type="http://schemas.openxmlformats.org/officeDocument/2006/relationships/image" Target="../media/image17.gif"/><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h.wikipedia.org/wiki/World_Wide_We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1640" y="188640"/>
            <a:ext cx="6912768" cy="830997"/>
          </a:xfrm>
          <a:prstGeom prst="rect">
            <a:avLst/>
          </a:prstGeom>
          <a:noFill/>
        </p:spPr>
        <p:txBody>
          <a:bodyPr wrap="square" rtlCol="0">
            <a:spAutoFit/>
          </a:bodyPr>
          <a:lstStyle/>
          <a:p>
            <a:r>
              <a:rPr lang="sr-Latn-RS" sz="4800" dirty="0" smtClean="0">
                <a:solidFill>
                  <a:schemeClr val="tx1">
                    <a:lumMod val="95000"/>
                  </a:schemeClr>
                </a:solidFill>
              </a:rPr>
              <a:t>        </a:t>
            </a:r>
            <a:r>
              <a:rPr lang="sr-Latn-RS" sz="4800" dirty="0" smtClean="0">
                <a:solidFill>
                  <a:srgbClr val="FF0000"/>
                </a:solidFill>
              </a:rPr>
              <a:t>IGRAJ BEZBEDNO </a:t>
            </a:r>
            <a:endParaRPr lang="sr-Latn-RS" sz="4800" dirty="0">
              <a:solidFill>
                <a:srgbClr val="FF0000"/>
              </a:solidFill>
            </a:endParaRPr>
          </a:p>
        </p:txBody>
      </p:sp>
      <p:sp>
        <p:nvSpPr>
          <p:cNvPr id="9" name="TextBox 8"/>
          <p:cNvSpPr txBox="1"/>
          <p:nvPr/>
        </p:nvSpPr>
        <p:spPr>
          <a:xfrm>
            <a:off x="6156176" y="1019637"/>
            <a:ext cx="2736304" cy="461665"/>
          </a:xfrm>
          <a:prstGeom prst="rect">
            <a:avLst/>
          </a:prstGeom>
          <a:noFill/>
        </p:spPr>
        <p:txBody>
          <a:bodyPr wrap="square" rtlCol="0">
            <a:spAutoFit/>
          </a:bodyPr>
          <a:lstStyle/>
          <a:p>
            <a:endParaRPr lang="sr-Latn-RS" sz="2400" dirty="0">
              <a:solidFill>
                <a:srgbClr val="FFFF00"/>
              </a:solidFill>
            </a:endParaRPr>
          </a:p>
        </p:txBody>
      </p:sp>
    </p:spTree>
    <p:extLst>
      <p:ext uri="{BB962C8B-B14F-4D97-AF65-F5344CB8AC3E}">
        <p14:creationId xmlns:p14="http://schemas.microsoft.com/office/powerpoint/2010/main" val="23519983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680960" cy="752128"/>
          </a:xfrm>
        </p:spPr>
        <p:txBody>
          <a:bodyPr/>
          <a:lstStyle/>
          <a:p>
            <a:r>
              <a:rPr lang="sr-Latn-RS" dirty="0" smtClean="0">
                <a:solidFill>
                  <a:srgbClr val="92D050"/>
                </a:solidFill>
              </a:rPr>
              <a:t>                         WIKIPEDIJA</a:t>
            </a:r>
            <a:endParaRPr lang="en-US" dirty="0">
              <a:solidFill>
                <a:srgbClr val="92D050"/>
              </a:solidFill>
            </a:endParaRPr>
          </a:p>
        </p:txBody>
      </p:sp>
      <p:sp>
        <p:nvSpPr>
          <p:cNvPr id="4" name="Rectangle 3"/>
          <p:cNvSpPr/>
          <p:nvPr/>
        </p:nvSpPr>
        <p:spPr>
          <a:xfrm rot="288983">
            <a:off x="179512" y="1089383"/>
            <a:ext cx="4572000" cy="1785104"/>
          </a:xfrm>
          <a:prstGeom prst="rect">
            <a:avLst/>
          </a:prstGeom>
        </p:spPr>
        <p:txBody>
          <a:bodyPr>
            <a:spAutoFit/>
          </a:bodyPr>
          <a:lstStyle/>
          <a:p>
            <a:r>
              <a:rPr lang="en-US" sz="2200" b="1" dirty="0" err="1">
                <a:solidFill>
                  <a:srgbClr val="FF0000"/>
                </a:solidFill>
              </a:rPr>
              <a:t>Vikipedija</a:t>
            </a:r>
            <a:r>
              <a:rPr lang="en-US" sz="2200" dirty="0">
                <a:solidFill>
                  <a:srgbClr val="FF0000"/>
                </a:solidFill>
              </a:rPr>
              <a:t> </a:t>
            </a:r>
            <a:r>
              <a:rPr lang="en-US" sz="2200" dirty="0">
                <a:solidFill>
                  <a:srgbClr val="00B0F0"/>
                </a:solidFill>
              </a:rPr>
              <a:t>je </a:t>
            </a:r>
            <a:r>
              <a:rPr lang="en-US" sz="2200" dirty="0" err="1">
                <a:solidFill>
                  <a:srgbClr val="00B0F0"/>
                </a:solidFill>
                <a:hlinkClick r:id="rId2" tooltip="Enciklopedija"/>
              </a:rPr>
              <a:t>enciklopedijski</a:t>
            </a:r>
            <a:r>
              <a:rPr lang="en-US" sz="2200" dirty="0">
                <a:solidFill>
                  <a:srgbClr val="00B0F0"/>
                </a:solidFill>
              </a:rPr>
              <a:t> </a:t>
            </a:r>
            <a:r>
              <a:rPr lang="en-US" sz="2200" dirty="0" err="1">
                <a:solidFill>
                  <a:srgbClr val="00B0F0"/>
                </a:solidFill>
              </a:rPr>
              <a:t>projekat</a:t>
            </a:r>
            <a:r>
              <a:rPr lang="en-US" sz="2200" dirty="0">
                <a:solidFill>
                  <a:srgbClr val="00B0F0"/>
                </a:solidFill>
              </a:rPr>
              <a:t> </a:t>
            </a:r>
            <a:r>
              <a:rPr lang="en-US" sz="2200" dirty="0" err="1">
                <a:solidFill>
                  <a:srgbClr val="00B0F0"/>
                </a:solidFill>
                <a:hlinkClick r:id="rId3" tooltip="Otvoreni sadržaj"/>
              </a:rPr>
              <a:t>slobodnog</a:t>
            </a:r>
            <a:r>
              <a:rPr lang="en-US" sz="2200" dirty="0">
                <a:solidFill>
                  <a:srgbClr val="00B0F0"/>
                </a:solidFill>
                <a:hlinkClick r:id="rId3" tooltip="Otvoreni sadržaj"/>
              </a:rPr>
              <a:t> </a:t>
            </a:r>
            <a:r>
              <a:rPr lang="en-US" sz="2200" dirty="0" err="1">
                <a:solidFill>
                  <a:srgbClr val="00B0F0"/>
                </a:solidFill>
                <a:hlinkClick r:id="rId3" tooltip="Otvoreni sadržaj"/>
              </a:rPr>
              <a:t>sadržaja</a:t>
            </a:r>
            <a:r>
              <a:rPr lang="en-US" sz="2200" dirty="0">
                <a:solidFill>
                  <a:srgbClr val="00B0F0"/>
                </a:solidFill>
              </a:rPr>
              <a:t> </a:t>
            </a:r>
            <a:r>
              <a:rPr lang="en-US" sz="2200" dirty="0" err="1">
                <a:solidFill>
                  <a:srgbClr val="00B0F0"/>
                </a:solidFill>
              </a:rPr>
              <a:t>na</a:t>
            </a:r>
            <a:r>
              <a:rPr lang="en-US" sz="2200" dirty="0">
                <a:solidFill>
                  <a:srgbClr val="00B0F0"/>
                </a:solidFill>
              </a:rPr>
              <a:t> </a:t>
            </a:r>
            <a:r>
              <a:rPr lang="en-US" sz="2200" dirty="0" err="1">
                <a:solidFill>
                  <a:srgbClr val="00B0F0"/>
                </a:solidFill>
                <a:hlinkClick r:id="rId4" tooltip="Internet"/>
              </a:rPr>
              <a:t>internetu</a:t>
            </a:r>
            <a:r>
              <a:rPr lang="en-US" sz="2200" dirty="0">
                <a:solidFill>
                  <a:srgbClr val="00B0F0"/>
                </a:solidFill>
              </a:rPr>
              <a:t> </a:t>
            </a:r>
            <a:r>
              <a:rPr lang="en-US" sz="2200" dirty="0" err="1">
                <a:solidFill>
                  <a:srgbClr val="00B0F0"/>
                </a:solidFill>
              </a:rPr>
              <a:t>koji</a:t>
            </a:r>
            <a:r>
              <a:rPr lang="en-US" sz="2200" dirty="0">
                <a:solidFill>
                  <a:srgbClr val="00B0F0"/>
                </a:solidFill>
              </a:rPr>
              <a:t> </a:t>
            </a:r>
            <a:r>
              <a:rPr lang="en-US" sz="2200" dirty="0" err="1">
                <a:solidFill>
                  <a:srgbClr val="00B0F0"/>
                </a:solidFill>
              </a:rPr>
              <a:t>razvijaju</a:t>
            </a:r>
            <a:r>
              <a:rPr lang="en-US" sz="2200" dirty="0">
                <a:solidFill>
                  <a:srgbClr val="00B0F0"/>
                </a:solidFill>
              </a:rPr>
              <a:t> </a:t>
            </a:r>
            <a:r>
              <a:rPr lang="en-US" sz="2200" dirty="0" err="1">
                <a:solidFill>
                  <a:srgbClr val="00B0F0"/>
                </a:solidFill>
              </a:rPr>
              <a:t>dobrovoljci</a:t>
            </a:r>
            <a:r>
              <a:rPr lang="en-US" sz="2200" dirty="0">
                <a:solidFill>
                  <a:srgbClr val="00B0F0"/>
                </a:solidFill>
              </a:rPr>
              <a:t> </a:t>
            </a:r>
            <a:r>
              <a:rPr lang="en-US" sz="2200" dirty="0" err="1">
                <a:solidFill>
                  <a:srgbClr val="00B0F0"/>
                </a:solidFill>
              </a:rPr>
              <a:t>uz</a:t>
            </a:r>
            <a:r>
              <a:rPr lang="en-US" sz="2200" dirty="0">
                <a:solidFill>
                  <a:srgbClr val="00B0F0"/>
                </a:solidFill>
              </a:rPr>
              <a:t> </a:t>
            </a:r>
            <a:r>
              <a:rPr lang="en-US" sz="2200" dirty="0" err="1">
                <a:solidFill>
                  <a:srgbClr val="00B0F0"/>
                </a:solidFill>
              </a:rPr>
              <a:t>pomoć</a:t>
            </a:r>
            <a:r>
              <a:rPr lang="en-US" sz="2200" dirty="0">
                <a:solidFill>
                  <a:srgbClr val="00B0F0"/>
                </a:solidFill>
              </a:rPr>
              <a:t> </a:t>
            </a:r>
            <a:r>
              <a:rPr lang="en-US" sz="2200" dirty="0" err="1">
                <a:solidFill>
                  <a:srgbClr val="00B0F0"/>
                </a:solidFill>
                <a:hlinkClick r:id="rId5" tooltip="Viki"/>
              </a:rPr>
              <a:t>viki</a:t>
            </a:r>
            <a:r>
              <a:rPr lang="en-US" sz="2200" dirty="0">
                <a:solidFill>
                  <a:srgbClr val="00B0F0"/>
                </a:solidFill>
              </a:rPr>
              <a:t> </a:t>
            </a:r>
            <a:r>
              <a:rPr lang="en-US" sz="2200" dirty="0" err="1">
                <a:solidFill>
                  <a:srgbClr val="00B0F0"/>
                </a:solidFill>
                <a:hlinkClick r:id="rId6" tooltip="Softver"/>
              </a:rPr>
              <a:t>softvera</a:t>
            </a:r>
            <a:r>
              <a:rPr lang="en-US" sz="2200" dirty="0">
                <a:solidFill>
                  <a:srgbClr val="00B0F0"/>
                </a:solidFill>
              </a:rPr>
              <a:t>. </a:t>
            </a:r>
            <a:r>
              <a:rPr lang="en-US" sz="2200" dirty="0" err="1">
                <a:solidFill>
                  <a:srgbClr val="00B0F0"/>
                </a:solidFill>
              </a:rPr>
              <a:t>Članke</a:t>
            </a:r>
            <a:r>
              <a:rPr lang="en-US" sz="2200" dirty="0">
                <a:solidFill>
                  <a:srgbClr val="00B0F0"/>
                </a:solidFill>
              </a:rPr>
              <a:t> </a:t>
            </a:r>
            <a:r>
              <a:rPr lang="en-US" sz="2200" dirty="0" err="1">
                <a:solidFill>
                  <a:srgbClr val="00B0F0"/>
                </a:solidFill>
              </a:rPr>
              <a:t>na</a:t>
            </a:r>
            <a:r>
              <a:rPr lang="en-US" sz="2200" dirty="0">
                <a:solidFill>
                  <a:srgbClr val="00B0F0"/>
                </a:solidFill>
              </a:rPr>
              <a:t> </a:t>
            </a:r>
            <a:r>
              <a:rPr lang="en-US" sz="2200" dirty="0" err="1">
                <a:solidFill>
                  <a:srgbClr val="00B0F0"/>
                </a:solidFill>
              </a:rPr>
              <a:t>Vikipediji</a:t>
            </a:r>
            <a:r>
              <a:rPr lang="en-US" sz="2200" dirty="0">
                <a:solidFill>
                  <a:srgbClr val="00B0F0"/>
                </a:solidFill>
              </a:rPr>
              <a:t> </a:t>
            </a:r>
            <a:r>
              <a:rPr lang="en-US" sz="2200" dirty="0" err="1">
                <a:solidFill>
                  <a:srgbClr val="00B0F0"/>
                </a:solidFill>
              </a:rPr>
              <a:t>može</a:t>
            </a:r>
            <a:r>
              <a:rPr lang="en-US" sz="2200" dirty="0">
                <a:solidFill>
                  <a:srgbClr val="00B0F0"/>
                </a:solidFill>
              </a:rPr>
              <a:t> </a:t>
            </a:r>
            <a:r>
              <a:rPr lang="en-US" sz="2200" dirty="0" err="1">
                <a:solidFill>
                  <a:srgbClr val="00B0F0"/>
                </a:solidFill>
              </a:rPr>
              <a:t>menjati</a:t>
            </a:r>
            <a:r>
              <a:rPr lang="en-US" sz="2200" dirty="0">
                <a:solidFill>
                  <a:srgbClr val="00B0F0"/>
                </a:solidFill>
              </a:rPr>
              <a:t> </a:t>
            </a:r>
            <a:r>
              <a:rPr lang="en-US" sz="2200" dirty="0" err="1">
                <a:solidFill>
                  <a:srgbClr val="00B0F0"/>
                </a:solidFill>
              </a:rPr>
              <a:t>svako</a:t>
            </a:r>
            <a:r>
              <a:rPr lang="en-US" sz="2200" dirty="0">
                <a:solidFill>
                  <a:srgbClr val="00B0F0"/>
                </a:solidFill>
              </a:rPr>
              <a:t> </a:t>
            </a:r>
            <a:r>
              <a:rPr lang="en-US" sz="2200" dirty="0" err="1">
                <a:solidFill>
                  <a:srgbClr val="00B0F0"/>
                </a:solidFill>
              </a:rPr>
              <a:t>sa</a:t>
            </a:r>
            <a:r>
              <a:rPr lang="en-US" sz="2200" dirty="0">
                <a:solidFill>
                  <a:srgbClr val="00B0F0"/>
                </a:solidFill>
              </a:rPr>
              <a:t> </a:t>
            </a:r>
            <a:r>
              <a:rPr lang="en-US" sz="2200" dirty="0" err="1">
                <a:solidFill>
                  <a:srgbClr val="00B0F0"/>
                </a:solidFill>
              </a:rPr>
              <a:t>pristupom</a:t>
            </a:r>
            <a:r>
              <a:rPr lang="en-US" sz="2200" dirty="0">
                <a:solidFill>
                  <a:srgbClr val="00B0F0"/>
                </a:solidFill>
              </a:rPr>
              <a:t> </a:t>
            </a:r>
            <a:r>
              <a:rPr lang="en-US" sz="2200" dirty="0" err="1">
                <a:solidFill>
                  <a:srgbClr val="00B0F0"/>
                </a:solidFill>
              </a:rPr>
              <a:t>internetu</a:t>
            </a:r>
            <a:r>
              <a:rPr lang="en-US" sz="2200" dirty="0"/>
              <a:t>.</a:t>
            </a:r>
          </a:p>
        </p:txBody>
      </p:sp>
      <p:sp>
        <p:nvSpPr>
          <p:cNvPr id="5" name="Rectangle 4"/>
          <p:cNvSpPr/>
          <p:nvPr/>
        </p:nvSpPr>
        <p:spPr>
          <a:xfrm rot="21368716">
            <a:off x="4644705" y="1557805"/>
            <a:ext cx="4320480" cy="2308324"/>
          </a:xfrm>
          <a:prstGeom prst="rect">
            <a:avLst/>
          </a:prstGeom>
        </p:spPr>
        <p:txBody>
          <a:bodyPr wrap="square">
            <a:spAutoFit/>
          </a:bodyPr>
          <a:lstStyle/>
          <a:p>
            <a:r>
              <a:rPr lang="en-US" dirty="0" err="1">
                <a:solidFill>
                  <a:srgbClr val="FF0000"/>
                </a:solidFill>
              </a:rPr>
              <a:t>Projekat</a:t>
            </a:r>
            <a:r>
              <a:rPr lang="en-US" dirty="0"/>
              <a:t> </a:t>
            </a:r>
            <a:r>
              <a:rPr lang="en-US" dirty="0">
                <a:solidFill>
                  <a:srgbClr val="00B0F0"/>
                </a:solidFill>
              </a:rPr>
              <a:t>je </a:t>
            </a:r>
            <a:r>
              <a:rPr lang="en-US" dirty="0" err="1">
                <a:solidFill>
                  <a:srgbClr val="00B0F0"/>
                </a:solidFill>
              </a:rPr>
              <a:t>počeo</a:t>
            </a:r>
            <a:r>
              <a:rPr lang="en-US" dirty="0">
                <a:solidFill>
                  <a:srgbClr val="00B0F0"/>
                </a:solidFill>
              </a:rPr>
              <a:t> </a:t>
            </a:r>
            <a:r>
              <a:rPr lang="en-US" dirty="0">
                <a:solidFill>
                  <a:srgbClr val="00B0F0"/>
                </a:solidFill>
                <a:hlinkClick r:id="rId7" tooltip="15. januar"/>
              </a:rPr>
              <a:t>15. </a:t>
            </a:r>
            <a:r>
              <a:rPr lang="en-US" dirty="0" err="1">
                <a:solidFill>
                  <a:srgbClr val="00B0F0"/>
                </a:solidFill>
                <a:hlinkClick r:id="rId7" tooltip="15. januar"/>
              </a:rPr>
              <a:t>januara</a:t>
            </a:r>
            <a:r>
              <a:rPr lang="en-US" dirty="0">
                <a:solidFill>
                  <a:srgbClr val="00B0F0"/>
                </a:solidFill>
              </a:rPr>
              <a:t> </a:t>
            </a:r>
            <a:r>
              <a:rPr lang="en-US" dirty="0">
                <a:solidFill>
                  <a:srgbClr val="00B0F0"/>
                </a:solidFill>
                <a:hlinkClick r:id="rId8" tooltip="2001"/>
              </a:rPr>
              <a:t>2001</a:t>
            </a:r>
            <a:r>
              <a:rPr lang="en-US" dirty="0">
                <a:solidFill>
                  <a:srgbClr val="00B0F0"/>
                </a:solidFill>
              </a:rPr>
              <a:t>. </a:t>
            </a:r>
            <a:r>
              <a:rPr lang="en-US" dirty="0" err="1">
                <a:solidFill>
                  <a:srgbClr val="00B0F0"/>
                </a:solidFill>
              </a:rPr>
              <a:t>godine</a:t>
            </a:r>
            <a:r>
              <a:rPr lang="en-US" dirty="0">
                <a:solidFill>
                  <a:srgbClr val="00B0F0"/>
                </a:solidFill>
              </a:rPr>
              <a:t> </a:t>
            </a:r>
            <a:r>
              <a:rPr lang="en-US" dirty="0" err="1">
                <a:solidFill>
                  <a:srgbClr val="00B0F0"/>
                </a:solidFill>
              </a:rPr>
              <a:t>kao</a:t>
            </a:r>
            <a:r>
              <a:rPr lang="en-US" dirty="0">
                <a:solidFill>
                  <a:srgbClr val="00B0F0"/>
                </a:solidFill>
              </a:rPr>
              <a:t> </a:t>
            </a:r>
            <a:r>
              <a:rPr lang="en-US" dirty="0" err="1">
                <a:solidFill>
                  <a:srgbClr val="00B0F0"/>
                </a:solidFill>
              </a:rPr>
              <a:t>podrška</a:t>
            </a:r>
            <a:r>
              <a:rPr lang="en-US" dirty="0">
                <a:solidFill>
                  <a:srgbClr val="00B0F0"/>
                </a:solidFill>
              </a:rPr>
              <a:t> </a:t>
            </a:r>
            <a:r>
              <a:rPr lang="en-US" dirty="0" err="1">
                <a:solidFill>
                  <a:srgbClr val="00B0F0"/>
                </a:solidFill>
                <a:hlinkClick r:id="rId9" tooltip="Nupedija"/>
              </a:rPr>
              <a:t>Nupediji</a:t>
            </a:r>
            <a:r>
              <a:rPr lang="en-US" dirty="0">
                <a:solidFill>
                  <a:srgbClr val="00B0F0"/>
                </a:solidFill>
              </a:rPr>
              <a:t>, </a:t>
            </a:r>
            <a:r>
              <a:rPr lang="en-US" dirty="0" err="1">
                <a:solidFill>
                  <a:srgbClr val="00B0F0"/>
                </a:solidFill>
              </a:rPr>
              <a:t>enciklopediji</a:t>
            </a:r>
            <a:r>
              <a:rPr lang="en-US" dirty="0">
                <a:solidFill>
                  <a:srgbClr val="00B0F0"/>
                </a:solidFill>
              </a:rPr>
              <a:t> </a:t>
            </a:r>
            <a:r>
              <a:rPr lang="en-US" dirty="0" err="1">
                <a:solidFill>
                  <a:srgbClr val="00B0F0"/>
                </a:solidFill>
              </a:rPr>
              <a:t>koju</a:t>
            </a:r>
            <a:r>
              <a:rPr lang="en-US" dirty="0">
                <a:solidFill>
                  <a:srgbClr val="00B0F0"/>
                </a:solidFill>
              </a:rPr>
              <a:t> </a:t>
            </a:r>
            <a:r>
              <a:rPr lang="en-US" dirty="0" err="1">
                <a:solidFill>
                  <a:srgbClr val="00B0F0"/>
                </a:solidFill>
              </a:rPr>
              <a:t>su</a:t>
            </a:r>
            <a:r>
              <a:rPr lang="en-US" dirty="0">
                <a:solidFill>
                  <a:srgbClr val="00B0F0"/>
                </a:solidFill>
              </a:rPr>
              <a:t> </a:t>
            </a:r>
            <a:r>
              <a:rPr lang="en-US" dirty="0" err="1">
                <a:solidFill>
                  <a:srgbClr val="00B0F0"/>
                </a:solidFill>
              </a:rPr>
              <a:t>pisali</a:t>
            </a:r>
            <a:r>
              <a:rPr lang="en-US" dirty="0">
                <a:solidFill>
                  <a:srgbClr val="00B0F0"/>
                </a:solidFill>
              </a:rPr>
              <a:t> </a:t>
            </a:r>
            <a:r>
              <a:rPr lang="en-US" dirty="0" err="1">
                <a:solidFill>
                  <a:srgbClr val="00B0F0"/>
                </a:solidFill>
              </a:rPr>
              <a:t>stručnjaci</a:t>
            </a:r>
            <a:r>
              <a:rPr lang="en-US" dirty="0">
                <a:solidFill>
                  <a:srgbClr val="00B0F0"/>
                </a:solidFill>
              </a:rPr>
              <a:t>. </a:t>
            </a:r>
            <a:r>
              <a:rPr lang="en-US" dirty="0" err="1">
                <a:solidFill>
                  <a:srgbClr val="00B0F0"/>
                </a:solidFill>
              </a:rPr>
              <a:t>Sada</a:t>
            </a:r>
            <a:r>
              <a:rPr lang="en-US" dirty="0">
                <a:solidFill>
                  <a:srgbClr val="00B0F0"/>
                </a:solidFill>
              </a:rPr>
              <a:t> </a:t>
            </a:r>
            <a:r>
              <a:rPr lang="en-US" dirty="0" err="1">
                <a:solidFill>
                  <a:srgbClr val="00B0F0"/>
                </a:solidFill>
              </a:rPr>
              <a:t>njome</a:t>
            </a:r>
            <a:r>
              <a:rPr lang="en-US" dirty="0">
                <a:solidFill>
                  <a:srgbClr val="00B0F0"/>
                </a:solidFill>
              </a:rPr>
              <a:t> </a:t>
            </a:r>
            <a:r>
              <a:rPr lang="en-US" dirty="0" err="1">
                <a:solidFill>
                  <a:srgbClr val="00B0F0"/>
                </a:solidFill>
              </a:rPr>
              <a:t>rukovodi</a:t>
            </a:r>
            <a:r>
              <a:rPr lang="en-US" dirty="0">
                <a:solidFill>
                  <a:srgbClr val="00B0F0"/>
                </a:solidFill>
              </a:rPr>
              <a:t> </a:t>
            </a:r>
            <a:r>
              <a:rPr lang="en-US" dirty="0" err="1">
                <a:solidFill>
                  <a:srgbClr val="00B0F0"/>
                </a:solidFill>
              </a:rPr>
              <a:t>neprofitna</a:t>
            </a:r>
            <a:r>
              <a:rPr lang="en-US" dirty="0">
                <a:solidFill>
                  <a:srgbClr val="00B0F0"/>
                </a:solidFill>
              </a:rPr>
              <a:t> </a:t>
            </a:r>
            <a:r>
              <a:rPr lang="en-US" dirty="0" err="1">
                <a:solidFill>
                  <a:srgbClr val="00B0F0"/>
                </a:solidFill>
              </a:rPr>
              <a:t>Zadužbina</a:t>
            </a:r>
            <a:r>
              <a:rPr lang="en-US" dirty="0">
                <a:solidFill>
                  <a:srgbClr val="00B0F0"/>
                </a:solidFill>
              </a:rPr>
              <a:t> </a:t>
            </a:r>
            <a:r>
              <a:rPr lang="en-US" dirty="0" err="1">
                <a:solidFill>
                  <a:srgbClr val="00B0F0"/>
                </a:solidFill>
              </a:rPr>
              <a:t>Vikimedija</a:t>
            </a:r>
            <a:r>
              <a:rPr lang="en-US" dirty="0">
                <a:solidFill>
                  <a:srgbClr val="00B0F0"/>
                </a:solidFill>
              </a:rPr>
              <a:t>. </a:t>
            </a:r>
            <a:r>
              <a:rPr lang="en-US" dirty="0" err="1">
                <a:solidFill>
                  <a:srgbClr val="00B0F0"/>
                </a:solidFill>
              </a:rPr>
              <a:t>Vikipedija</a:t>
            </a:r>
            <a:r>
              <a:rPr lang="en-US" dirty="0">
                <a:solidFill>
                  <a:srgbClr val="00B0F0"/>
                </a:solidFill>
              </a:rPr>
              <a:t> </a:t>
            </a:r>
            <a:r>
              <a:rPr lang="en-US" dirty="0" err="1">
                <a:solidFill>
                  <a:srgbClr val="00B0F0"/>
                </a:solidFill>
              </a:rPr>
              <a:t>ima</a:t>
            </a:r>
            <a:r>
              <a:rPr lang="en-US" dirty="0">
                <a:solidFill>
                  <a:srgbClr val="00B0F0"/>
                </a:solidFill>
              </a:rPr>
              <a:t> </a:t>
            </a:r>
            <a:r>
              <a:rPr lang="en-US" dirty="0" err="1">
                <a:solidFill>
                  <a:srgbClr val="00B0F0"/>
                </a:solidFill>
              </a:rPr>
              <a:t>više</a:t>
            </a:r>
            <a:r>
              <a:rPr lang="en-US" dirty="0">
                <a:solidFill>
                  <a:srgbClr val="00B0F0"/>
                </a:solidFill>
              </a:rPr>
              <a:t> od 26 </a:t>
            </a:r>
            <a:r>
              <a:rPr lang="en-US" dirty="0" err="1">
                <a:solidFill>
                  <a:srgbClr val="00B0F0"/>
                </a:solidFill>
              </a:rPr>
              <a:t>miliona</a:t>
            </a:r>
            <a:r>
              <a:rPr lang="en-US" dirty="0">
                <a:solidFill>
                  <a:srgbClr val="00B0F0"/>
                </a:solidFill>
              </a:rPr>
              <a:t> </a:t>
            </a:r>
            <a:r>
              <a:rPr lang="en-US" dirty="0" err="1">
                <a:solidFill>
                  <a:srgbClr val="00B0F0"/>
                </a:solidFill>
              </a:rPr>
              <a:t>članaka</a:t>
            </a:r>
            <a:r>
              <a:rPr lang="en-US" dirty="0">
                <a:solidFill>
                  <a:srgbClr val="00B0F0"/>
                </a:solidFill>
              </a:rPr>
              <a:t> </a:t>
            </a:r>
            <a:r>
              <a:rPr lang="en-US" dirty="0" err="1">
                <a:solidFill>
                  <a:srgbClr val="00B0F0"/>
                </a:solidFill>
              </a:rPr>
              <a:t>na</a:t>
            </a:r>
            <a:r>
              <a:rPr lang="en-US" dirty="0">
                <a:solidFill>
                  <a:srgbClr val="00B0F0"/>
                </a:solidFill>
              </a:rPr>
              <a:t> 275 </a:t>
            </a:r>
            <a:r>
              <a:rPr lang="en-US" dirty="0" err="1">
                <a:solidFill>
                  <a:srgbClr val="00B0F0"/>
                </a:solidFill>
              </a:rPr>
              <a:t>jezika</a:t>
            </a:r>
            <a:r>
              <a:rPr lang="en-US" dirty="0">
                <a:solidFill>
                  <a:srgbClr val="00B0F0"/>
                </a:solidFill>
              </a:rPr>
              <a:t>, od </a:t>
            </a:r>
            <a:r>
              <a:rPr lang="en-US" dirty="0" err="1">
                <a:solidFill>
                  <a:srgbClr val="00B0F0"/>
                </a:solidFill>
              </a:rPr>
              <a:t>čega</a:t>
            </a:r>
            <a:r>
              <a:rPr lang="en-US" dirty="0">
                <a:solidFill>
                  <a:srgbClr val="00B0F0"/>
                </a:solidFill>
              </a:rPr>
              <a:t> je </a:t>
            </a:r>
            <a:r>
              <a:rPr lang="en-US" dirty="0" err="1">
                <a:solidFill>
                  <a:srgbClr val="00B0F0"/>
                </a:solidFill>
              </a:rPr>
              <a:t>više</a:t>
            </a:r>
            <a:r>
              <a:rPr lang="en-US" dirty="0">
                <a:solidFill>
                  <a:srgbClr val="00B0F0"/>
                </a:solidFill>
              </a:rPr>
              <a:t> od 4 </a:t>
            </a:r>
            <a:r>
              <a:rPr lang="en-US" dirty="0" err="1">
                <a:solidFill>
                  <a:srgbClr val="00B0F0"/>
                </a:solidFill>
              </a:rPr>
              <a:t>miliona</a:t>
            </a:r>
            <a:r>
              <a:rPr lang="en-US" dirty="0">
                <a:solidFill>
                  <a:srgbClr val="00B0F0"/>
                </a:solidFill>
              </a:rPr>
              <a:t> </a:t>
            </a:r>
            <a:r>
              <a:rPr lang="en-US" dirty="0" err="1">
                <a:solidFill>
                  <a:srgbClr val="00B0F0"/>
                </a:solidFill>
              </a:rPr>
              <a:t>članaka</a:t>
            </a:r>
            <a:r>
              <a:rPr lang="en-US" dirty="0">
                <a:solidFill>
                  <a:srgbClr val="00B0F0"/>
                </a:solidFill>
              </a:rPr>
              <a:t> </a:t>
            </a:r>
            <a:r>
              <a:rPr lang="en-US" dirty="0" err="1">
                <a:solidFill>
                  <a:srgbClr val="00B0F0"/>
                </a:solidFill>
              </a:rPr>
              <a:t>na</a:t>
            </a:r>
            <a:r>
              <a:rPr lang="en-US" dirty="0">
                <a:solidFill>
                  <a:srgbClr val="00B0F0"/>
                </a:solidFill>
              </a:rPr>
              <a:t> </a:t>
            </a:r>
            <a:r>
              <a:rPr lang="en-US" dirty="0" err="1">
                <a:solidFill>
                  <a:srgbClr val="00B0F0"/>
                </a:solidFill>
              </a:rPr>
              <a:t>verziji</a:t>
            </a:r>
            <a:r>
              <a:rPr lang="en-US" dirty="0">
                <a:solidFill>
                  <a:srgbClr val="00B0F0"/>
                </a:solidFill>
              </a:rPr>
              <a:t> </a:t>
            </a:r>
            <a:r>
              <a:rPr lang="en-US" dirty="0" err="1">
                <a:solidFill>
                  <a:srgbClr val="00B0F0"/>
                </a:solidFill>
              </a:rPr>
              <a:t>pisanoj</a:t>
            </a:r>
            <a:r>
              <a:rPr lang="en-US" dirty="0">
                <a:solidFill>
                  <a:srgbClr val="00B0F0"/>
                </a:solidFill>
              </a:rPr>
              <a:t> </a:t>
            </a:r>
            <a:r>
              <a:rPr lang="en-US" dirty="0" err="1">
                <a:solidFill>
                  <a:srgbClr val="00B0F0"/>
                </a:solidFill>
                <a:hlinkClick r:id="rId10" tooltip="Vikipedija na engleskom jeziku"/>
              </a:rPr>
              <a:t>engleskim</a:t>
            </a:r>
            <a:r>
              <a:rPr lang="en-US" dirty="0">
                <a:solidFill>
                  <a:srgbClr val="00B0F0"/>
                </a:solidFill>
                <a:hlinkClick r:id="rId10" tooltip="Vikipedija na engleskom jeziku"/>
              </a:rPr>
              <a:t> </a:t>
            </a:r>
            <a:r>
              <a:rPr lang="en-US" dirty="0" err="1">
                <a:solidFill>
                  <a:srgbClr val="00B0F0"/>
                </a:solidFill>
                <a:hlinkClick r:id="rId10" tooltip="Vikipedija na engleskom jeziku"/>
              </a:rPr>
              <a:t>jezikom</a:t>
            </a:r>
            <a:r>
              <a:rPr lang="en-US" dirty="0">
                <a:solidFill>
                  <a:srgbClr val="00B0F0"/>
                </a:solidFill>
              </a:rPr>
              <a:t> i </a:t>
            </a:r>
            <a:r>
              <a:rPr lang="en-US" dirty="0" err="1">
                <a:solidFill>
                  <a:srgbClr val="00B0F0"/>
                </a:solidFill>
              </a:rPr>
              <a:t>preko</a:t>
            </a:r>
            <a:r>
              <a:rPr lang="en-US" dirty="0">
                <a:solidFill>
                  <a:srgbClr val="00B0F0"/>
                </a:solidFill>
              </a:rPr>
              <a:t> 180.000 </a:t>
            </a:r>
            <a:r>
              <a:rPr lang="en-US" dirty="0" err="1">
                <a:solidFill>
                  <a:srgbClr val="00B0F0"/>
                </a:solidFill>
              </a:rPr>
              <a:t>članaka</a:t>
            </a:r>
            <a:r>
              <a:rPr lang="en-US" dirty="0">
                <a:solidFill>
                  <a:srgbClr val="00B0F0"/>
                </a:solidFill>
              </a:rPr>
              <a:t> </a:t>
            </a:r>
            <a:r>
              <a:rPr lang="en-US" dirty="0" err="1">
                <a:solidFill>
                  <a:srgbClr val="00B0F0"/>
                </a:solidFill>
              </a:rPr>
              <a:t>na</a:t>
            </a:r>
            <a:r>
              <a:rPr lang="en-US" dirty="0">
                <a:solidFill>
                  <a:srgbClr val="00B0F0"/>
                </a:solidFill>
              </a:rPr>
              <a:t> </a:t>
            </a:r>
            <a:r>
              <a:rPr lang="en-US" dirty="0" err="1">
                <a:solidFill>
                  <a:srgbClr val="00B0F0"/>
                </a:solidFill>
                <a:hlinkClick r:id="rId11" tooltip="Vikipedija na srpskom jeziku"/>
              </a:rPr>
              <a:t>srpskom</a:t>
            </a:r>
            <a:r>
              <a:rPr lang="en-US" dirty="0">
                <a:solidFill>
                  <a:srgbClr val="00B0F0"/>
                </a:solidFill>
                <a:hlinkClick r:id="rId11" tooltip="Vikipedija na srpskom jeziku"/>
              </a:rPr>
              <a:t> </a:t>
            </a:r>
            <a:r>
              <a:rPr lang="en-US" dirty="0" err="1">
                <a:solidFill>
                  <a:srgbClr val="00B0F0"/>
                </a:solidFill>
                <a:hlinkClick r:id="rId11" tooltip="Vikipedija na srpskom jeziku"/>
              </a:rPr>
              <a:t>jeziku</a:t>
            </a:r>
            <a:r>
              <a:rPr lang="en-US" dirty="0">
                <a:solidFill>
                  <a:srgbClr val="00B0F0"/>
                </a:solidFill>
              </a:rPr>
              <a:t>.</a:t>
            </a:r>
            <a:r>
              <a:rPr lang="en-US" baseline="30000" dirty="0">
                <a:solidFill>
                  <a:srgbClr val="00B0F0"/>
                </a:solidFill>
                <a:hlinkClick r:id="rId12"/>
              </a:rPr>
              <a:t>[</a:t>
            </a:r>
            <a:endParaRPr lang="en-US" dirty="0">
              <a:solidFill>
                <a:srgbClr val="00B0F0"/>
              </a:solidFill>
            </a:endParaRPr>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353219">
            <a:off x="1331640" y="3573016"/>
            <a:ext cx="2952328" cy="2016224"/>
          </a:xfrm>
          <a:prstGeom prst="rect">
            <a:avLst/>
          </a:prstGeom>
        </p:spPr>
      </p:pic>
    </p:spTree>
    <p:extLst>
      <p:ext uri="{BB962C8B-B14F-4D97-AF65-F5344CB8AC3E}">
        <p14:creationId xmlns:p14="http://schemas.microsoft.com/office/powerpoint/2010/main" val="33324809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heel(1)">
                                      <p:cBhvr>
                                        <p:cTn id="5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88640"/>
            <a:ext cx="6624736" cy="769441"/>
          </a:xfrm>
          <a:prstGeom prst="rect">
            <a:avLst/>
          </a:prstGeom>
          <a:noFill/>
        </p:spPr>
        <p:txBody>
          <a:bodyPr wrap="square" rtlCol="0">
            <a:spAutoFit/>
          </a:bodyPr>
          <a:lstStyle/>
          <a:p>
            <a:r>
              <a:rPr lang="sr-Latn-RS" sz="4400" dirty="0" smtClean="0"/>
              <a:t>                    </a:t>
            </a:r>
            <a:r>
              <a:rPr lang="sr-Latn-RS" sz="4400" dirty="0" smtClean="0">
                <a:solidFill>
                  <a:srgbClr val="7030A0"/>
                </a:solidFill>
              </a:rPr>
              <a:t>G-MAIL</a:t>
            </a:r>
            <a:endParaRPr lang="en-US" sz="4400" dirty="0">
              <a:solidFill>
                <a:srgbClr val="7030A0"/>
              </a:solidFill>
            </a:endParaRPr>
          </a:p>
        </p:txBody>
      </p:sp>
      <p:sp>
        <p:nvSpPr>
          <p:cNvPr id="5" name="Rectangle 4"/>
          <p:cNvSpPr/>
          <p:nvPr/>
        </p:nvSpPr>
        <p:spPr>
          <a:xfrm rot="21262160">
            <a:off x="344198" y="1166880"/>
            <a:ext cx="4572000" cy="3252301"/>
          </a:xfrm>
          <a:prstGeom prst="rect">
            <a:avLst/>
          </a:prstGeom>
        </p:spPr>
        <p:txBody>
          <a:bodyPr>
            <a:spAutoFit/>
          </a:bodyPr>
          <a:lstStyle/>
          <a:p>
            <a:pPr>
              <a:lnSpc>
                <a:spcPct val="115000"/>
              </a:lnSpc>
              <a:spcAft>
                <a:spcPts val="1000"/>
              </a:spcAft>
            </a:pPr>
            <a:r>
              <a:rPr lang="sr-Latn-RS" dirty="0">
                <a:solidFill>
                  <a:srgbClr val="FFFF00"/>
                </a:solidFill>
                <a:latin typeface="Times New Roman"/>
                <a:ea typeface="Calibri"/>
              </a:rPr>
              <a:t>Gmail </a:t>
            </a:r>
            <a:r>
              <a:rPr lang="sr-Latn-RS" dirty="0">
                <a:solidFill>
                  <a:srgbClr val="00B0F0"/>
                </a:solidFill>
                <a:latin typeface="Times New Roman"/>
                <a:ea typeface="Calibri"/>
              </a:rPr>
              <a:t>je besplatan ( besplatno ), oglašavanje podržan mail usluga koju pruža Google . Korisnici mogu pristupiti Gmail kao sigurnog vebmail , , kao i preko POP3 ili IMAP4 protokola. Gmail započela kao poziv-samo beta izdanje 1. aprila 2004 i to je postao dostupan široj javnosti 7. februara 2007, iako još uvek u beta statusu u to vreme. Služba je unapređena iz beta statusa 7. jula , 2009, zajedno sa ostatkom Google Apps paketa. </a:t>
            </a:r>
            <a:endParaRPr lang="sr-Latn-RS" dirty="0">
              <a:solidFill>
                <a:srgbClr val="00B0F0"/>
              </a:solidFill>
              <a:effectLst/>
              <a:latin typeface="Times New Roman"/>
              <a:ea typeface="Calibr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63143">
            <a:off x="5580112" y="3861048"/>
            <a:ext cx="2857500" cy="2143125"/>
          </a:xfrm>
          <a:prstGeom prst="rect">
            <a:avLst/>
          </a:prstGeom>
        </p:spPr>
      </p:pic>
    </p:spTree>
    <p:extLst>
      <p:ext uri="{BB962C8B-B14F-4D97-AF65-F5344CB8AC3E}">
        <p14:creationId xmlns:p14="http://schemas.microsoft.com/office/powerpoint/2010/main" val="18273919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Latn-RS" dirty="0" smtClean="0"/>
              <a:t>       </a:t>
            </a:r>
            <a:r>
              <a:rPr lang="sr-Latn-RS" dirty="0" smtClean="0">
                <a:solidFill>
                  <a:srgbClr val="92D050"/>
                </a:solidFill>
              </a:rPr>
              <a:t>WWW.KLIKNIBEZBEDNO.RS</a:t>
            </a:r>
            <a:endParaRPr lang="en-US" dirty="0">
              <a:solidFill>
                <a:srgbClr val="92D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085184"/>
            <a:ext cx="8424936" cy="1498079"/>
          </a:xfrm>
          <a:prstGeom prst="rect">
            <a:avLst/>
          </a:prstGeom>
        </p:spPr>
      </p:pic>
      <p:sp>
        <p:nvSpPr>
          <p:cNvPr id="5" name="TextBox 4"/>
          <p:cNvSpPr txBox="1"/>
          <p:nvPr/>
        </p:nvSpPr>
        <p:spPr>
          <a:xfrm>
            <a:off x="539552" y="1340768"/>
            <a:ext cx="7200800" cy="1754326"/>
          </a:xfrm>
          <a:prstGeom prst="rect">
            <a:avLst/>
          </a:prstGeom>
          <a:solidFill>
            <a:schemeClr val="bg1">
              <a:lumMod val="95000"/>
              <a:lumOff val="5000"/>
            </a:schemeClr>
          </a:solidFill>
        </p:spPr>
        <p:txBody>
          <a:bodyPr wrap="square" rtlCol="0">
            <a:spAutoFit/>
          </a:bodyPr>
          <a:lstStyle/>
          <a:p>
            <a:r>
              <a:rPr lang="sr-Latn-RS" sz="3600" dirty="0" smtClean="0">
                <a:solidFill>
                  <a:srgbClr val="92D050"/>
                </a:solidFill>
              </a:rPr>
              <a:t>Na</a:t>
            </a:r>
            <a:r>
              <a:rPr lang="sr-Latn-RS" sz="3600" dirty="0" smtClean="0"/>
              <a:t> </a:t>
            </a:r>
            <a:r>
              <a:rPr lang="sr-Latn-RS" sz="3600" dirty="0" smtClean="0">
                <a:solidFill>
                  <a:srgbClr val="C00000"/>
                </a:solidFill>
              </a:rPr>
              <a:t>ovom</a:t>
            </a:r>
            <a:r>
              <a:rPr lang="sr-Latn-RS" sz="3600" dirty="0" smtClean="0"/>
              <a:t> </a:t>
            </a:r>
            <a:r>
              <a:rPr lang="sr-Latn-RS" sz="3600" dirty="0" smtClean="0">
                <a:solidFill>
                  <a:srgbClr val="FF0000"/>
                </a:solidFill>
              </a:rPr>
              <a:t>sajtu</a:t>
            </a:r>
            <a:r>
              <a:rPr lang="sr-Latn-RS" sz="3600" dirty="0" smtClean="0"/>
              <a:t> </a:t>
            </a:r>
            <a:r>
              <a:rPr lang="sr-Latn-RS" sz="3600" dirty="0" smtClean="0">
                <a:solidFill>
                  <a:srgbClr val="FFC000"/>
                </a:solidFill>
              </a:rPr>
              <a:t>možeš</a:t>
            </a:r>
            <a:r>
              <a:rPr lang="sr-Latn-RS" sz="3600" dirty="0" smtClean="0"/>
              <a:t> </a:t>
            </a:r>
            <a:r>
              <a:rPr lang="sr-Latn-RS" sz="3600" dirty="0" smtClean="0">
                <a:solidFill>
                  <a:srgbClr val="FFFF00"/>
                </a:solidFill>
              </a:rPr>
              <a:t>saznati</a:t>
            </a:r>
            <a:r>
              <a:rPr lang="sr-Latn-RS" sz="3600" dirty="0" smtClean="0"/>
              <a:t> </a:t>
            </a:r>
            <a:r>
              <a:rPr lang="sr-Latn-RS" sz="3600" dirty="0" smtClean="0">
                <a:solidFill>
                  <a:srgbClr val="92D050"/>
                </a:solidFill>
              </a:rPr>
              <a:t>sve</a:t>
            </a:r>
            <a:r>
              <a:rPr lang="sr-Latn-RS" sz="3600" dirty="0" smtClean="0"/>
              <a:t> </a:t>
            </a:r>
            <a:r>
              <a:rPr lang="sr-Latn-RS" sz="3600" dirty="0" smtClean="0">
                <a:solidFill>
                  <a:srgbClr val="00B050"/>
                </a:solidFill>
              </a:rPr>
              <a:t>što ti</a:t>
            </a:r>
            <a:r>
              <a:rPr lang="sr-Latn-RS" sz="3600" dirty="0" smtClean="0"/>
              <a:t> </a:t>
            </a:r>
            <a:r>
              <a:rPr lang="sr-Latn-RS" sz="3600" dirty="0" smtClean="0">
                <a:solidFill>
                  <a:srgbClr val="00B0F0"/>
                </a:solidFill>
              </a:rPr>
              <a:t>treba </a:t>
            </a:r>
            <a:r>
              <a:rPr lang="sr-Latn-RS" sz="3600" dirty="0" smtClean="0">
                <a:solidFill>
                  <a:srgbClr val="0070C0"/>
                </a:solidFill>
              </a:rPr>
              <a:t>za</a:t>
            </a:r>
            <a:r>
              <a:rPr lang="sr-Latn-RS" sz="3600" dirty="0" smtClean="0"/>
              <a:t> </a:t>
            </a:r>
            <a:r>
              <a:rPr lang="sr-Latn-RS" sz="3600" dirty="0" smtClean="0">
                <a:solidFill>
                  <a:srgbClr val="002060"/>
                </a:solidFill>
              </a:rPr>
              <a:t>bezbedno</a:t>
            </a:r>
            <a:r>
              <a:rPr lang="sr-Latn-RS" sz="3600" dirty="0" smtClean="0"/>
              <a:t> </a:t>
            </a:r>
            <a:r>
              <a:rPr lang="sr-Latn-RS" sz="3600" dirty="0" smtClean="0">
                <a:solidFill>
                  <a:srgbClr val="7030A0"/>
                </a:solidFill>
              </a:rPr>
              <a:t>korišćenje</a:t>
            </a:r>
            <a:r>
              <a:rPr lang="sr-Latn-RS" sz="3600" dirty="0" smtClean="0"/>
              <a:t> </a:t>
            </a:r>
            <a:r>
              <a:rPr lang="sr-Latn-RS" sz="3600" dirty="0" smtClean="0">
                <a:solidFill>
                  <a:srgbClr val="C00000"/>
                </a:solidFill>
              </a:rPr>
              <a:t>interneta</a:t>
            </a:r>
            <a:r>
              <a:rPr lang="sr-Latn-RS" sz="3600" dirty="0" smtClean="0"/>
              <a:t> </a:t>
            </a:r>
            <a:r>
              <a:rPr lang="sr-Latn-RS" sz="3600" dirty="0" smtClean="0">
                <a:solidFill>
                  <a:srgbClr val="FF0000"/>
                </a:solidFill>
              </a:rPr>
              <a:t>i</a:t>
            </a:r>
            <a:r>
              <a:rPr lang="sr-Latn-RS" sz="3600" dirty="0" smtClean="0"/>
              <a:t> </a:t>
            </a:r>
            <a:r>
              <a:rPr lang="sr-Latn-RS" sz="3600" dirty="0" smtClean="0">
                <a:solidFill>
                  <a:srgbClr val="FFC000"/>
                </a:solidFill>
              </a:rPr>
              <a:t>još</a:t>
            </a:r>
            <a:r>
              <a:rPr lang="sr-Latn-RS" sz="3600" dirty="0" smtClean="0"/>
              <a:t> </a:t>
            </a:r>
            <a:r>
              <a:rPr lang="sr-Latn-RS" sz="3600" dirty="0" smtClean="0">
                <a:solidFill>
                  <a:srgbClr val="92D050"/>
                </a:solidFill>
              </a:rPr>
              <a:t>mnogo</a:t>
            </a:r>
            <a:r>
              <a:rPr lang="sr-Latn-RS" sz="3600" dirty="0" smtClean="0"/>
              <a:t> </a:t>
            </a:r>
            <a:r>
              <a:rPr lang="sr-Latn-RS" sz="3600" dirty="0" smtClean="0">
                <a:solidFill>
                  <a:srgbClr val="00B050"/>
                </a:solidFill>
              </a:rPr>
              <a:t>toga.</a:t>
            </a:r>
            <a:endParaRPr lang="en-US" sz="3600" dirty="0">
              <a:solidFill>
                <a:srgbClr val="00B050"/>
              </a:solidFill>
            </a:endParaRPr>
          </a:p>
        </p:txBody>
      </p:sp>
    </p:spTree>
    <p:extLst>
      <p:ext uri="{BB962C8B-B14F-4D97-AF65-F5344CB8AC3E}">
        <p14:creationId xmlns:p14="http://schemas.microsoft.com/office/powerpoint/2010/main" val="9043291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680960" cy="824136"/>
          </a:xfrm>
        </p:spPr>
        <p:txBody>
          <a:bodyPr/>
          <a:lstStyle/>
          <a:p>
            <a:pPr algn="ctr"/>
            <a:r>
              <a:rPr lang="sr-Latn-RS" dirty="0" smtClean="0">
                <a:solidFill>
                  <a:srgbClr val="00B0F0"/>
                </a:solidFill>
              </a:rPr>
              <a:t>Y</a:t>
            </a:r>
            <a:r>
              <a:rPr lang="sr-Latn-RS" dirty="0" smtClean="0">
                <a:solidFill>
                  <a:srgbClr val="FFFF00"/>
                </a:solidFill>
              </a:rPr>
              <a:t>O</a:t>
            </a:r>
            <a:r>
              <a:rPr lang="sr-Latn-RS" dirty="0" smtClean="0">
                <a:solidFill>
                  <a:srgbClr val="FF0000"/>
                </a:solidFill>
              </a:rPr>
              <a:t>U</a:t>
            </a:r>
            <a:r>
              <a:rPr lang="sr-Latn-RS" dirty="0" smtClean="0">
                <a:solidFill>
                  <a:srgbClr val="92D050"/>
                </a:solidFill>
              </a:rPr>
              <a:t>T</a:t>
            </a:r>
            <a:r>
              <a:rPr lang="sr-Latn-RS" dirty="0" smtClean="0">
                <a:solidFill>
                  <a:srgbClr val="00B050"/>
                </a:solidFill>
              </a:rPr>
              <a:t>U</a:t>
            </a:r>
            <a:r>
              <a:rPr lang="sr-Latn-RS" dirty="0" smtClean="0">
                <a:solidFill>
                  <a:srgbClr val="00B0F0"/>
                </a:solidFill>
              </a:rPr>
              <a:t>B</a:t>
            </a:r>
            <a:r>
              <a:rPr lang="sr-Latn-RS" dirty="0" smtClean="0">
                <a:solidFill>
                  <a:srgbClr val="7030A0"/>
                </a:solidFill>
              </a:rPr>
              <a:t>E</a:t>
            </a:r>
            <a:endParaRPr lang="en-US" dirty="0">
              <a:solidFill>
                <a:srgbClr val="7030A0"/>
              </a:solidFill>
            </a:endParaRPr>
          </a:p>
        </p:txBody>
      </p:sp>
      <p:sp>
        <p:nvSpPr>
          <p:cNvPr id="4" name="Rectangle 3"/>
          <p:cNvSpPr/>
          <p:nvPr/>
        </p:nvSpPr>
        <p:spPr>
          <a:xfrm>
            <a:off x="107504" y="1028343"/>
            <a:ext cx="8892480" cy="2308324"/>
          </a:xfrm>
          <a:prstGeom prst="rect">
            <a:avLst/>
          </a:prstGeom>
        </p:spPr>
        <p:txBody>
          <a:bodyPr wrap="square">
            <a:spAutoFit/>
          </a:bodyPr>
          <a:lstStyle/>
          <a:p>
            <a:r>
              <a:rPr lang="vi-VN" b="1" dirty="0">
                <a:solidFill>
                  <a:srgbClr val="C00000"/>
                </a:solidFill>
              </a:rPr>
              <a:t>YouTube</a:t>
            </a:r>
            <a:r>
              <a:rPr lang="vi-VN" dirty="0"/>
              <a:t> </a:t>
            </a:r>
            <a:r>
              <a:rPr lang="vi-VN" dirty="0">
                <a:solidFill>
                  <a:srgbClr val="00B0F0"/>
                </a:solidFill>
              </a:rPr>
              <a:t>je popularni </a:t>
            </a:r>
            <a:r>
              <a:rPr lang="vi-VN" dirty="0">
                <a:solidFill>
                  <a:srgbClr val="00B0F0"/>
                </a:solidFill>
                <a:hlinkClick r:id="rId2" tooltip="Internet"/>
              </a:rPr>
              <a:t>internetski</a:t>
            </a:r>
            <a:r>
              <a:rPr lang="vi-VN" dirty="0">
                <a:solidFill>
                  <a:srgbClr val="00B0F0"/>
                </a:solidFill>
              </a:rPr>
              <a:t> servis za </a:t>
            </a:r>
            <a:r>
              <a:rPr lang="vi-VN" dirty="0" smtClean="0">
                <a:solidFill>
                  <a:srgbClr val="00B0F0"/>
                </a:solidFill>
              </a:rPr>
              <a:t>razmenu </a:t>
            </a:r>
            <a:r>
              <a:rPr lang="vi-VN" dirty="0">
                <a:solidFill>
                  <a:srgbClr val="00B0F0"/>
                </a:solidFill>
                <a:hlinkClick r:id="rId3" tooltip="Video"/>
              </a:rPr>
              <a:t>video</a:t>
            </a:r>
            <a:r>
              <a:rPr lang="vi-VN" dirty="0">
                <a:solidFill>
                  <a:srgbClr val="00B0F0"/>
                </a:solidFill>
              </a:rPr>
              <a:t> sadržaja </a:t>
            </a:r>
            <a:r>
              <a:rPr lang="vi-VN" dirty="0" smtClean="0">
                <a:solidFill>
                  <a:srgbClr val="00B0F0"/>
                </a:solidFill>
              </a:rPr>
              <a:t>gde </a:t>
            </a:r>
            <a:r>
              <a:rPr lang="vi-VN" dirty="0">
                <a:solidFill>
                  <a:srgbClr val="00B0F0"/>
                </a:solidFill>
              </a:rPr>
              <a:t>korisnici mogu postavljati, pregledavati i </a:t>
            </a:r>
            <a:r>
              <a:rPr lang="vi-VN" dirty="0" smtClean="0">
                <a:solidFill>
                  <a:srgbClr val="00B0F0"/>
                </a:solidFill>
              </a:rPr>
              <a:t>ocenjivati </a:t>
            </a:r>
            <a:r>
              <a:rPr lang="vi-VN" dirty="0">
                <a:solidFill>
                  <a:srgbClr val="00B0F0"/>
                </a:solidFill>
              </a:rPr>
              <a:t>video </a:t>
            </a:r>
            <a:r>
              <a:rPr lang="sr-Latn-RS" dirty="0" smtClean="0">
                <a:solidFill>
                  <a:srgbClr val="00B0F0"/>
                </a:solidFill>
              </a:rPr>
              <a:t>snimke</a:t>
            </a:r>
            <a:r>
              <a:rPr lang="vi-VN" dirty="0" smtClean="0">
                <a:solidFill>
                  <a:srgbClr val="00B0F0"/>
                </a:solidFill>
              </a:rPr>
              <a:t>. </a:t>
            </a:r>
            <a:r>
              <a:rPr lang="vi-VN" dirty="0">
                <a:solidFill>
                  <a:srgbClr val="00B0F0"/>
                </a:solidFill>
              </a:rPr>
              <a:t>Za postavljanje sadržaja potrebna je registracija, dok za pregledavanje nije, izuzev sadržaja koji nije </a:t>
            </a:r>
            <a:r>
              <a:rPr lang="vi-VN" dirty="0" smtClean="0">
                <a:solidFill>
                  <a:srgbClr val="00B0F0"/>
                </a:solidFill>
              </a:rPr>
              <a:t>primeren </a:t>
            </a:r>
            <a:r>
              <a:rPr lang="vi-VN" dirty="0">
                <a:solidFill>
                  <a:srgbClr val="00B0F0"/>
                </a:solidFill>
              </a:rPr>
              <a:t>za osobe mlađe od 18 godina. Prema pravilima korištenja, korisnici mogu postavljati vlastite originalne </a:t>
            </a:r>
            <a:r>
              <a:rPr lang="sr-Latn-RS" dirty="0" smtClean="0">
                <a:solidFill>
                  <a:srgbClr val="00B0F0"/>
                </a:solidFill>
              </a:rPr>
              <a:t>snimke</a:t>
            </a:r>
            <a:r>
              <a:rPr lang="vi-VN" dirty="0" smtClean="0">
                <a:solidFill>
                  <a:srgbClr val="00B0F0"/>
                </a:solidFill>
              </a:rPr>
              <a:t> </a:t>
            </a:r>
            <a:r>
              <a:rPr lang="vi-VN" dirty="0">
                <a:solidFill>
                  <a:srgbClr val="00B0F0"/>
                </a:solidFill>
              </a:rPr>
              <a:t>i </a:t>
            </a:r>
            <a:r>
              <a:rPr lang="sr-Latn-RS" dirty="0" smtClean="0">
                <a:solidFill>
                  <a:srgbClr val="00B0F0"/>
                </a:solidFill>
              </a:rPr>
              <a:t>snimke</a:t>
            </a:r>
            <a:r>
              <a:rPr lang="vi-VN" dirty="0" smtClean="0">
                <a:solidFill>
                  <a:srgbClr val="00B0F0"/>
                </a:solidFill>
              </a:rPr>
              <a:t> </a:t>
            </a:r>
            <a:r>
              <a:rPr lang="vi-VN" dirty="0">
                <a:solidFill>
                  <a:srgbClr val="00B0F0"/>
                </a:solidFill>
              </a:rPr>
              <a:t>za koje imaju dopuštenje vlasnika </a:t>
            </a:r>
            <a:r>
              <a:rPr lang="vi-VN" dirty="0">
                <a:solidFill>
                  <a:srgbClr val="00B0F0"/>
                </a:solidFill>
                <a:hlinkClick r:id="rId4" tooltip="Autorsko pravo"/>
              </a:rPr>
              <a:t>autorskih prava</a:t>
            </a:r>
            <a:r>
              <a:rPr lang="vi-VN" dirty="0">
                <a:solidFill>
                  <a:srgbClr val="00B0F0"/>
                </a:solidFill>
              </a:rPr>
              <a:t>, a zabranjeno je postavljanje pornografskog sadržaja, nasilja, sadržaja koji podržava kriminalne radnje, </a:t>
            </a:r>
            <a:r>
              <a:rPr lang="vi-VN" dirty="0" smtClean="0">
                <a:solidFill>
                  <a:srgbClr val="00B0F0"/>
                </a:solidFill>
              </a:rPr>
              <a:t>klevete </a:t>
            </a:r>
            <a:r>
              <a:rPr lang="vi-VN" dirty="0">
                <a:solidFill>
                  <a:srgbClr val="00B0F0"/>
                </a:solidFill>
              </a:rPr>
              <a:t>i </a:t>
            </a:r>
            <a:r>
              <a:rPr lang="vi-VN" dirty="0" smtClean="0">
                <a:solidFill>
                  <a:srgbClr val="00B0F0"/>
                </a:solidFill>
              </a:rPr>
              <a:t>reklam</a:t>
            </a:r>
            <a:r>
              <a:rPr lang="sr-Latn-RS" dirty="0" smtClean="0">
                <a:solidFill>
                  <a:srgbClr val="00B0F0"/>
                </a:solidFill>
              </a:rPr>
              <a:t>e</a:t>
            </a:r>
            <a:r>
              <a:rPr lang="vi-VN" dirty="0" smtClean="0">
                <a:solidFill>
                  <a:srgbClr val="00B0F0"/>
                </a:solidFill>
              </a:rPr>
              <a:t>. </a:t>
            </a:r>
            <a:r>
              <a:rPr lang="vi-VN" dirty="0">
                <a:solidFill>
                  <a:srgbClr val="00B0F0"/>
                </a:solidFill>
              </a:rPr>
              <a:t>YouTube zadržava pravo na korištenje, </a:t>
            </a:r>
            <a:r>
              <a:rPr lang="sr-Latn-RS" dirty="0" smtClean="0">
                <a:solidFill>
                  <a:srgbClr val="00B0F0"/>
                </a:solidFill>
              </a:rPr>
              <a:t>izmene</a:t>
            </a:r>
            <a:r>
              <a:rPr lang="vi-VN" dirty="0" smtClean="0">
                <a:solidFill>
                  <a:srgbClr val="00B0F0"/>
                </a:solidFill>
              </a:rPr>
              <a:t> </a:t>
            </a:r>
            <a:r>
              <a:rPr lang="vi-VN" dirty="0">
                <a:solidFill>
                  <a:srgbClr val="00B0F0"/>
                </a:solidFill>
              </a:rPr>
              <a:t>i brisanje postavljenog materijala.</a:t>
            </a:r>
            <a:endParaRPr lang="en-US" dirty="0">
              <a:solidFill>
                <a:srgbClr val="00B0F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4690" y="3861048"/>
            <a:ext cx="5612699" cy="2247619"/>
          </a:xfrm>
          <a:prstGeom prst="rect">
            <a:avLst/>
          </a:prstGeom>
        </p:spPr>
      </p:pic>
    </p:spTree>
    <p:extLst>
      <p:ext uri="{BB962C8B-B14F-4D97-AF65-F5344CB8AC3E}">
        <p14:creationId xmlns:p14="http://schemas.microsoft.com/office/powerpoint/2010/main" val="30385906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680960" cy="896144"/>
          </a:xfrm>
        </p:spPr>
        <p:txBody>
          <a:bodyPr>
            <a:normAutofit/>
          </a:bodyPr>
          <a:lstStyle/>
          <a:p>
            <a:r>
              <a:rPr lang="sr-Latn-RS" dirty="0" smtClean="0">
                <a:solidFill>
                  <a:srgbClr val="0070C0"/>
                </a:solidFill>
              </a:rPr>
              <a:t>        Bezbedna upotreba  interneta</a:t>
            </a:r>
            <a:endParaRPr lang="sr-Latn-RS" dirty="0">
              <a:solidFill>
                <a:srgbClr val="0070C0"/>
              </a:solidFill>
            </a:endParaRPr>
          </a:p>
        </p:txBody>
      </p:sp>
      <p:sp>
        <p:nvSpPr>
          <p:cNvPr id="4" name="TextBox 3"/>
          <p:cNvSpPr txBox="1"/>
          <p:nvPr/>
        </p:nvSpPr>
        <p:spPr>
          <a:xfrm>
            <a:off x="2123728" y="1012086"/>
            <a:ext cx="3888432" cy="400110"/>
          </a:xfrm>
          <a:prstGeom prst="rect">
            <a:avLst/>
          </a:prstGeom>
          <a:noFill/>
        </p:spPr>
        <p:txBody>
          <a:bodyPr wrap="square" rtlCol="0">
            <a:spAutoFit/>
          </a:bodyPr>
          <a:lstStyle/>
          <a:p>
            <a:r>
              <a:rPr lang="sr-Latn-RS" dirty="0" smtClean="0"/>
              <a:t>                    </a:t>
            </a:r>
            <a:r>
              <a:rPr lang="sr-Latn-RS" sz="2000" dirty="0" smtClean="0">
                <a:solidFill>
                  <a:srgbClr val="00B050"/>
                </a:solidFill>
              </a:rPr>
              <a:t>OVDE CES SAZNATI </a:t>
            </a:r>
            <a:endParaRPr lang="sr-Latn-RS" sz="2000" dirty="0">
              <a:solidFill>
                <a:srgbClr val="00B050"/>
              </a:solidFill>
            </a:endParaRPr>
          </a:p>
        </p:txBody>
      </p:sp>
      <p:sp>
        <p:nvSpPr>
          <p:cNvPr id="5" name="TextBox 4"/>
          <p:cNvSpPr txBox="1"/>
          <p:nvPr/>
        </p:nvSpPr>
        <p:spPr>
          <a:xfrm rot="21360297">
            <a:off x="251520" y="1556792"/>
            <a:ext cx="4248472" cy="923330"/>
          </a:xfrm>
          <a:prstGeom prst="rect">
            <a:avLst/>
          </a:prstGeom>
          <a:noFill/>
        </p:spPr>
        <p:txBody>
          <a:bodyPr wrap="square" rtlCol="0">
            <a:spAutoFit/>
          </a:bodyPr>
          <a:lstStyle/>
          <a:p>
            <a:r>
              <a:rPr lang="sr-Latn-RS" dirty="0" smtClean="0">
                <a:solidFill>
                  <a:srgbClr val="FFFF00"/>
                </a:solidFill>
              </a:rPr>
              <a:t>Prozorčiće koje iskaču sa strane na društvenim mrežama treba iskljuciti na crveni krstić.</a:t>
            </a:r>
            <a:endParaRPr lang="sr-Latn-RS" dirty="0">
              <a:solidFill>
                <a:srgbClr val="FFFF00"/>
              </a:solidFill>
            </a:endParaRPr>
          </a:p>
        </p:txBody>
      </p:sp>
      <p:sp>
        <p:nvSpPr>
          <p:cNvPr id="2" name="TextBox 1"/>
          <p:cNvSpPr txBox="1"/>
          <p:nvPr/>
        </p:nvSpPr>
        <p:spPr>
          <a:xfrm rot="254558">
            <a:off x="4307377" y="1497921"/>
            <a:ext cx="4608512" cy="1366528"/>
          </a:xfrm>
          <a:prstGeom prst="rect">
            <a:avLst/>
          </a:prstGeom>
          <a:noFill/>
        </p:spPr>
        <p:txBody>
          <a:bodyPr wrap="square" rtlCol="0">
            <a:spAutoFit/>
          </a:bodyPr>
          <a:lstStyle/>
          <a:p>
            <a:pPr>
              <a:lnSpc>
                <a:spcPct val="115000"/>
              </a:lnSpc>
              <a:spcAft>
                <a:spcPts val="1000"/>
              </a:spcAft>
            </a:pPr>
            <a:r>
              <a:rPr lang="sr-Latn-RS" dirty="0">
                <a:solidFill>
                  <a:srgbClr val="00B0F0"/>
                </a:solidFill>
                <a:latin typeface="Times New Roman"/>
                <a:ea typeface="Calibri"/>
              </a:rPr>
              <a:t>Takođe sopstvene fotografije ili fotografije svojih drugova ne treba slati osobama koje ne poznaješ, već samo onima koji su ti na neki način bliski.</a:t>
            </a:r>
            <a:endParaRPr lang="sr-Latn-RS" dirty="0">
              <a:solidFill>
                <a:srgbClr val="00B0F0"/>
              </a:solidFill>
              <a:effectLst/>
              <a:latin typeface="Times New Roman"/>
              <a:ea typeface="Calibri"/>
            </a:endParaRPr>
          </a:p>
        </p:txBody>
      </p:sp>
      <p:sp>
        <p:nvSpPr>
          <p:cNvPr id="6" name="TextBox 5"/>
          <p:cNvSpPr txBox="1"/>
          <p:nvPr/>
        </p:nvSpPr>
        <p:spPr>
          <a:xfrm rot="21273394">
            <a:off x="524485" y="3568710"/>
            <a:ext cx="3915435" cy="1366528"/>
          </a:xfrm>
          <a:prstGeom prst="rect">
            <a:avLst/>
          </a:prstGeom>
          <a:noFill/>
        </p:spPr>
        <p:txBody>
          <a:bodyPr wrap="square" rtlCol="0">
            <a:spAutoFit/>
          </a:bodyPr>
          <a:lstStyle/>
          <a:p>
            <a:pPr>
              <a:lnSpc>
                <a:spcPct val="115000"/>
              </a:lnSpc>
              <a:spcAft>
                <a:spcPts val="1000"/>
              </a:spcAft>
            </a:pPr>
            <a:r>
              <a:rPr lang="sr-Latn-RS" dirty="0">
                <a:solidFill>
                  <a:srgbClr val="FF0000"/>
                </a:solidFill>
                <a:latin typeface="Times New Roman"/>
                <a:ea typeface="Calibri"/>
              </a:rPr>
              <a:t>Kada šalјemo poruke prilikom četovanja treba da koristimo određene sajtove za mlade, koji se nadgledaju u posebnim sobama za četovanje.</a:t>
            </a:r>
            <a:endParaRPr lang="sr-Latn-RS" dirty="0">
              <a:solidFill>
                <a:srgbClr val="FF0000"/>
              </a:solidFill>
              <a:effectLst/>
              <a:latin typeface="Times New Roman"/>
              <a:ea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1165" y="2457304"/>
            <a:ext cx="1008112" cy="107734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7500">
            <a:off x="5175948" y="2709269"/>
            <a:ext cx="1679066" cy="12942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53" y="5376744"/>
            <a:ext cx="1684784" cy="1171600"/>
          </a:xfrm>
          <a:prstGeom prst="rect">
            <a:avLst/>
          </a:prstGeom>
        </p:spPr>
      </p:pic>
      <p:sp>
        <p:nvSpPr>
          <p:cNvPr id="10" name="TextBox 9"/>
          <p:cNvSpPr txBox="1"/>
          <p:nvPr/>
        </p:nvSpPr>
        <p:spPr>
          <a:xfrm rot="302239">
            <a:off x="4279822" y="4404750"/>
            <a:ext cx="4684683" cy="1754326"/>
          </a:xfrm>
          <a:prstGeom prst="rect">
            <a:avLst/>
          </a:prstGeom>
          <a:noFill/>
        </p:spPr>
        <p:txBody>
          <a:bodyPr wrap="square" rtlCol="0">
            <a:spAutoFit/>
          </a:bodyPr>
          <a:lstStyle/>
          <a:p>
            <a:r>
              <a:rPr lang="vi-VN" dirty="0">
                <a:solidFill>
                  <a:srgbClr val="00B050"/>
                </a:solidFill>
              </a:rPr>
              <a:t>Prilikom korišćenja nekih društvenih mreža (Facebook,  Twitter), potrebno je naučiti kako blokirati osobe koje ne poznaješ i osobe koje te uznemiravaju putem poruka ili na neki drugi način.Takođe potrebno je znati ignorisati osobe koje su ti nepoznate.</a:t>
            </a:r>
            <a:endParaRPr lang="en-US" dirty="0">
              <a:solidFill>
                <a:srgbClr val="00B050"/>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13555">
            <a:off x="2485188" y="5548015"/>
            <a:ext cx="1714500" cy="1000329"/>
          </a:xfrm>
          <a:prstGeom prst="rect">
            <a:avLst/>
          </a:prstGeom>
        </p:spPr>
      </p:pic>
    </p:spTree>
    <p:extLst>
      <p:ext uri="{BB962C8B-B14F-4D97-AF65-F5344CB8AC3E}">
        <p14:creationId xmlns:p14="http://schemas.microsoft.com/office/powerpoint/2010/main" val="10990676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down)">
                                      <p:cBhvr>
                                        <p:cTn id="57" dur="580">
                                          <p:stCondLst>
                                            <p:cond delay="0"/>
                                          </p:stCondLst>
                                        </p:cTn>
                                        <p:tgtEl>
                                          <p:spTgt spid="2"/>
                                        </p:tgtEl>
                                      </p:cBhvr>
                                    </p:animEffect>
                                    <p:anim calcmode="lin" valueType="num">
                                      <p:cBhvr>
                                        <p:cTn id="5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63" dur="26">
                                          <p:stCondLst>
                                            <p:cond delay="650"/>
                                          </p:stCondLst>
                                        </p:cTn>
                                        <p:tgtEl>
                                          <p:spTgt spid="2"/>
                                        </p:tgtEl>
                                      </p:cBhvr>
                                      <p:to x="100000" y="60000"/>
                                    </p:animScale>
                                    <p:animScale>
                                      <p:cBhvr>
                                        <p:cTn id="64" dur="166" decel="50000">
                                          <p:stCondLst>
                                            <p:cond delay="676"/>
                                          </p:stCondLst>
                                        </p:cTn>
                                        <p:tgtEl>
                                          <p:spTgt spid="2"/>
                                        </p:tgtEl>
                                      </p:cBhvr>
                                      <p:to x="100000" y="100000"/>
                                    </p:animScale>
                                    <p:animScale>
                                      <p:cBhvr>
                                        <p:cTn id="65" dur="26">
                                          <p:stCondLst>
                                            <p:cond delay="1312"/>
                                          </p:stCondLst>
                                        </p:cTn>
                                        <p:tgtEl>
                                          <p:spTgt spid="2"/>
                                        </p:tgtEl>
                                      </p:cBhvr>
                                      <p:to x="100000" y="80000"/>
                                    </p:animScale>
                                    <p:animScale>
                                      <p:cBhvr>
                                        <p:cTn id="66" dur="166" decel="50000">
                                          <p:stCondLst>
                                            <p:cond delay="1338"/>
                                          </p:stCondLst>
                                        </p:cTn>
                                        <p:tgtEl>
                                          <p:spTgt spid="2"/>
                                        </p:tgtEl>
                                      </p:cBhvr>
                                      <p:to x="100000" y="100000"/>
                                    </p:animScale>
                                    <p:animScale>
                                      <p:cBhvr>
                                        <p:cTn id="67" dur="26">
                                          <p:stCondLst>
                                            <p:cond delay="1642"/>
                                          </p:stCondLst>
                                        </p:cTn>
                                        <p:tgtEl>
                                          <p:spTgt spid="2"/>
                                        </p:tgtEl>
                                      </p:cBhvr>
                                      <p:to x="100000" y="90000"/>
                                    </p:animScale>
                                    <p:animScale>
                                      <p:cBhvr>
                                        <p:cTn id="68" dur="166" decel="50000">
                                          <p:stCondLst>
                                            <p:cond delay="1668"/>
                                          </p:stCondLst>
                                        </p:cTn>
                                        <p:tgtEl>
                                          <p:spTgt spid="2"/>
                                        </p:tgtEl>
                                      </p:cBhvr>
                                      <p:to x="100000" y="100000"/>
                                    </p:animScale>
                                    <p:animScale>
                                      <p:cBhvr>
                                        <p:cTn id="69" dur="26">
                                          <p:stCondLst>
                                            <p:cond delay="1808"/>
                                          </p:stCondLst>
                                        </p:cTn>
                                        <p:tgtEl>
                                          <p:spTgt spid="2"/>
                                        </p:tgtEl>
                                      </p:cBhvr>
                                      <p:to x="100000" y="95000"/>
                                    </p:animScale>
                                    <p:animScale>
                                      <p:cBhvr>
                                        <p:cTn id="70" dur="166" decel="50000">
                                          <p:stCondLst>
                                            <p:cond delay="1834"/>
                                          </p:stCondLst>
                                        </p:cTn>
                                        <p:tgtEl>
                                          <p:spTgt spid="2"/>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5" presetClass="entr" presetSubtype="0" fill="hold" grpId="0" nodeType="click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fade">
                                      <p:cBhvr>
                                        <p:cTn id="93" dur="2000"/>
                                        <p:tgtEl>
                                          <p:spTgt spid="6"/>
                                        </p:tgtEl>
                                      </p:cBhvr>
                                    </p:animEffect>
                                    <p:anim calcmode="lin" valueType="num">
                                      <p:cBhvr>
                                        <p:cTn id="94" dur="2000" fill="hold"/>
                                        <p:tgtEl>
                                          <p:spTgt spid="6"/>
                                        </p:tgtEl>
                                        <p:attrNameLst>
                                          <p:attrName>ppt_w</p:attrName>
                                        </p:attrNameLst>
                                      </p:cBhvr>
                                      <p:tavLst>
                                        <p:tav tm="0" fmla="#ppt_w*sin(2.5*pi*$)">
                                          <p:val>
                                            <p:fltVal val="0"/>
                                          </p:val>
                                        </p:tav>
                                        <p:tav tm="100000">
                                          <p:val>
                                            <p:fltVal val="1"/>
                                          </p:val>
                                        </p:tav>
                                      </p:tavLst>
                                    </p:anim>
                                    <p:anim calcmode="lin" valueType="num">
                                      <p:cBhvr>
                                        <p:cTn id="95"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nodeType="click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wipe(down)">
                                      <p:cBhvr>
                                        <p:cTn id="100" dur="580">
                                          <p:stCondLst>
                                            <p:cond delay="0"/>
                                          </p:stCondLst>
                                        </p:cTn>
                                        <p:tgtEl>
                                          <p:spTgt spid="9"/>
                                        </p:tgtEl>
                                      </p:cBhvr>
                                    </p:animEffect>
                                    <p:anim calcmode="lin" valueType="num">
                                      <p:cBhvr>
                                        <p:cTn id="10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6" dur="26">
                                          <p:stCondLst>
                                            <p:cond delay="650"/>
                                          </p:stCondLst>
                                        </p:cTn>
                                        <p:tgtEl>
                                          <p:spTgt spid="9"/>
                                        </p:tgtEl>
                                      </p:cBhvr>
                                      <p:to x="100000" y="60000"/>
                                    </p:animScale>
                                    <p:animScale>
                                      <p:cBhvr>
                                        <p:cTn id="107" dur="166" decel="50000">
                                          <p:stCondLst>
                                            <p:cond delay="676"/>
                                          </p:stCondLst>
                                        </p:cTn>
                                        <p:tgtEl>
                                          <p:spTgt spid="9"/>
                                        </p:tgtEl>
                                      </p:cBhvr>
                                      <p:to x="100000" y="100000"/>
                                    </p:animScale>
                                    <p:animScale>
                                      <p:cBhvr>
                                        <p:cTn id="108" dur="26">
                                          <p:stCondLst>
                                            <p:cond delay="1312"/>
                                          </p:stCondLst>
                                        </p:cTn>
                                        <p:tgtEl>
                                          <p:spTgt spid="9"/>
                                        </p:tgtEl>
                                      </p:cBhvr>
                                      <p:to x="100000" y="80000"/>
                                    </p:animScale>
                                    <p:animScale>
                                      <p:cBhvr>
                                        <p:cTn id="109" dur="166" decel="50000">
                                          <p:stCondLst>
                                            <p:cond delay="1338"/>
                                          </p:stCondLst>
                                        </p:cTn>
                                        <p:tgtEl>
                                          <p:spTgt spid="9"/>
                                        </p:tgtEl>
                                      </p:cBhvr>
                                      <p:to x="100000" y="100000"/>
                                    </p:animScale>
                                    <p:animScale>
                                      <p:cBhvr>
                                        <p:cTn id="110" dur="26">
                                          <p:stCondLst>
                                            <p:cond delay="1642"/>
                                          </p:stCondLst>
                                        </p:cTn>
                                        <p:tgtEl>
                                          <p:spTgt spid="9"/>
                                        </p:tgtEl>
                                      </p:cBhvr>
                                      <p:to x="100000" y="90000"/>
                                    </p:animScale>
                                    <p:animScale>
                                      <p:cBhvr>
                                        <p:cTn id="111" dur="166" decel="50000">
                                          <p:stCondLst>
                                            <p:cond delay="1668"/>
                                          </p:stCondLst>
                                        </p:cTn>
                                        <p:tgtEl>
                                          <p:spTgt spid="9"/>
                                        </p:tgtEl>
                                      </p:cBhvr>
                                      <p:to x="100000" y="100000"/>
                                    </p:animScale>
                                    <p:animScale>
                                      <p:cBhvr>
                                        <p:cTn id="112" dur="26">
                                          <p:stCondLst>
                                            <p:cond delay="1808"/>
                                          </p:stCondLst>
                                        </p:cTn>
                                        <p:tgtEl>
                                          <p:spTgt spid="9"/>
                                        </p:tgtEl>
                                      </p:cBhvr>
                                      <p:to x="100000" y="95000"/>
                                    </p:animScale>
                                    <p:animScale>
                                      <p:cBhvr>
                                        <p:cTn id="113" dur="166" decel="50000">
                                          <p:stCondLst>
                                            <p:cond delay="1834"/>
                                          </p:stCondLst>
                                        </p:cTn>
                                        <p:tgtEl>
                                          <p:spTgt spid="9"/>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45" presetClass="entr" presetSubtype="0" fill="hold" grpId="0" nodeType="clickEffect">
                                  <p:stCondLst>
                                    <p:cond delay="0"/>
                                  </p:stCondLst>
                                  <p:childTnLst>
                                    <p:set>
                                      <p:cBhvr>
                                        <p:cTn id="117" dur="1" fill="hold">
                                          <p:stCondLst>
                                            <p:cond delay="0"/>
                                          </p:stCondLst>
                                        </p:cTn>
                                        <p:tgtEl>
                                          <p:spTgt spid="10"/>
                                        </p:tgtEl>
                                        <p:attrNameLst>
                                          <p:attrName>style.visibility</p:attrName>
                                        </p:attrNameLst>
                                      </p:cBhvr>
                                      <p:to>
                                        <p:strVal val="visible"/>
                                      </p:to>
                                    </p:set>
                                    <p:animEffect transition="in" filter="fade">
                                      <p:cBhvr>
                                        <p:cTn id="118" dur="2000"/>
                                        <p:tgtEl>
                                          <p:spTgt spid="10"/>
                                        </p:tgtEl>
                                      </p:cBhvr>
                                    </p:animEffect>
                                    <p:anim calcmode="lin" valueType="num">
                                      <p:cBhvr>
                                        <p:cTn id="119" dur="2000" fill="hold"/>
                                        <p:tgtEl>
                                          <p:spTgt spid="10"/>
                                        </p:tgtEl>
                                        <p:attrNameLst>
                                          <p:attrName>ppt_w</p:attrName>
                                        </p:attrNameLst>
                                      </p:cBhvr>
                                      <p:tavLst>
                                        <p:tav tm="0" fmla="#ppt_w*sin(2.5*pi*$)">
                                          <p:val>
                                            <p:fltVal val="0"/>
                                          </p:val>
                                        </p:tav>
                                        <p:tav tm="100000">
                                          <p:val>
                                            <p:fltVal val="1"/>
                                          </p:val>
                                        </p:tav>
                                      </p:tavLst>
                                    </p:anim>
                                    <p:anim calcmode="lin" valueType="num">
                                      <p:cBhvr>
                                        <p:cTn id="12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nodeType="clickEffect">
                                  <p:stCondLst>
                                    <p:cond delay="0"/>
                                  </p:stCondLst>
                                  <p:childTnLst>
                                    <p:set>
                                      <p:cBhvr>
                                        <p:cTn id="124" dur="1" fill="hold">
                                          <p:stCondLst>
                                            <p:cond delay="0"/>
                                          </p:stCondLst>
                                        </p:cTn>
                                        <p:tgtEl>
                                          <p:spTgt spid="11"/>
                                        </p:tgtEl>
                                        <p:attrNameLst>
                                          <p:attrName>style.visibility</p:attrName>
                                        </p:attrNameLst>
                                      </p:cBhvr>
                                      <p:to>
                                        <p:strVal val="visible"/>
                                      </p:to>
                                    </p:set>
                                    <p:animEffect transition="in" filter="wipe(down)">
                                      <p:cBhvr>
                                        <p:cTn id="125" dur="580">
                                          <p:stCondLst>
                                            <p:cond delay="0"/>
                                          </p:stCondLst>
                                        </p:cTn>
                                        <p:tgtEl>
                                          <p:spTgt spid="11"/>
                                        </p:tgtEl>
                                      </p:cBhvr>
                                    </p:animEffect>
                                    <p:anim calcmode="lin" valueType="num">
                                      <p:cBhvr>
                                        <p:cTn id="1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1" dur="26">
                                          <p:stCondLst>
                                            <p:cond delay="650"/>
                                          </p:stCondLst>
                                        </p:cTn>
                                        <p:tgtEl>
                                          <p:spTgt spid="11"/>
                                        </p:tgtEl>
                                      </p:cBhvr>
                                      <p:to x="100000" y="60000"/>
                                    </p:animScale>
                                    <p:animScale>
                                      <p:cBhvr>
                                        <p:cTn id="132" dur="166" decel="50000">
                                          <p:stCondLst>
                                            <p:cond delay="676"/>
                                          </p:stCondLst>
                                        </p:cTn>
                                        <p:tgtEl>
                                          <p:spTgt spid="11"/>
                                        </p:tgtEl>
                                      </p:cBhvr>
                                      <p:to x="100000" y="100000"/>
                                    </p:animScale>
                                    <p:animScale>
                                      <p:cBhvr>
                                        <p:cTn id="133" dur="26">
                                          <p:stCondLst>
                                            <p:cond delay="1312"/>
                                          </p:stCondLst>
                                        </p:cTn>
                                        <p:tgtEl>
                                          <p:spTgt spid="11"/>
                                        </p:tgtEl>
                                      </p:cBhvr>
                                      <p:to x="100000" y="80000"/>
                                    </p:animScale>
                                    <p:animScale>
                                      <p:cBhvr>
                                        <p:cTn id="134" dur="166" decel="50000">
                                          <p:stCondLst>
                                            <p:cond delay="1338"/>
                                          </p:stCondLst>
                                        </p:cTn>
                                        <p:tgtEl>
                                          <p:spTgt spid="11"/>
                                        </p:tgtEl>
                                      </p:cBhvr>
                                      <p:to x="100000" y="100000"/>
                                    </p:animScale>
                                    <p:animScale>
                                      <p:cBhvr>
                                        <p:cTn id="135" dur="26">
                                          <p:stCondLst>
                                            <p:cond delay="1642"/>
                                          </p:stCondLst>
                                        </p:cTn>
                                        <p:tgtEl>
                                          <p:spTgt spid="11"/>
                                        </p:tgtEl>
                                      </p:cBhvr>
                                      <p:to x="100000" y="90000"/>
                                    </p:animScale>
                                    <p:animScale>
                                      <p:cBhvr>
                                        <p:cTn id="136" dur="166" decel="50000">
                                          <p:stCondLst>
                                            <p:cond delay="1668"/>
                                          </p:stCondLst>
                                        </p:cTn>
                                        <p:tgtEl>
                                          <p:spTgt spid="11"/>
                                        </p:tgtEl>
                                      </p:cBhvr>
                                      <p:to x="100000" y="100000"/>
                                    </p:animScale>
                                    <p:animScale>
                                      <p:cBhvr>
                                        <p:cTn id="137" dur="26">
                                          <p:stCondLst>
                                            <p:cond delay="1808"/>
                                          </p:stCondLst>
                                        </p:cTn>
                                        <p:tgtEl>
                                          <p:spTgt spid="11"/>
                                        </p:tgtEl>
                                      </p:cBhvr>
                                      <p:to x="100000" y="95000"/>
                                    </p:animScale>
                                    <p:animScale>
                                      <p:cBhvr>
                                        <p:cTn id="13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 grpId="0"/>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7608">
            <a:off x="395536" y="260648"/>
            <a:ext cx="3275856" cy="2031325"/>
          </a:xfrm>
          <a:prstGeom prst="rect">
            <a:avLst/>
          </a:prstGeom>
          <a:noFill/>
        </p:spPr>
        <p:txBody>
          <a:bodyPr wrap="square" rtlCol="0">
            <a:spAutoFit/>
          </a:bodyPr>
          <a:lstStyle/>
          <a:p>
            <a:r>
              <a:rPr lang="sr-Cyrl-RS" dirty="0">
                <a:solidFill>
                  <a:srgbClr val="FF0000"/>
                </a:solidFill>
              </a:rPr>
              <a:t>Такође потребно је знати да путем </a:t>
            </a:r>
            <a:r>
              <a:rPr lang="en-US" dirty="0">
                <a:solidFill>
                  <a:srgbClr val="FF0000"/>
                </a:solidFill>
              </a:rPr>
              <a:t>WEB</a:t>
            </a:r>
            <a:r>
              <a:rPr lang="sr-Cyrl-RS" dirty="0">
                <a:solidFill>
                  <a:srgbClr val="FF0000"/>
                </a:solidFill>
              </a:rPr>
              <a:t> камере треба комуницирати само са особама које </a:t>
            </a:r>
            <a:r>
              <a:rPr lang="sr-Cyrl-RS" b="1" dirty="0">
                <a:solidFill>
                  <a:srgbClr val="FF0000"/>
                </a:solidFill>
              </a:rPr>
              <a:t>довољно познајеш</a:t>
            </a:r>
            <a:r>
              <a:rPr lang="sr-Cyrl-RS" dirty="0">
                <a:solidFill>
                  <a:srgbClr val="FF0000"/>
                </a:solidFill>
              </a:rPr>
              <a:t>, а кад завршиш са коришћењем треба је обавезно </a:t>
            </a:r>
            <a:r>
              <a:rPr lang="sr-Cyrl-RS" b="1" dirty="0">
                <a:solidFill>
                  <a:srgbClr val="FF0000"/>
                </a:solidFill>
              </a:rPr>
              <a:t>искључити</a:t>
            </a:r>
            <a:r>
              <a:rPr lang="sr-Cyrl-RS" dirty="0">
                <a:solidFill>
                  <a:srgbClr val="FF0000"/>
                </a:solidFill>
              </a:rPr>
              <a:t>.</a:t>
            </a:r>
            <a:endParaRPr lang="en-US"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64509">
            <a:off x="3522552" y="457722"/>
            <a:ext cx="2184648" cy="1718605"/>
          </a:xfrm>
          <a:prstGeom prst="rect">
            <a:avLst/>
          </a:prstGeom>
        </p:spPr>
      </p:pic>
      <p:sp>
        <p:nvSpPr>
          <p:cNvPr id="6" name="Rectangle 5"/>
          <p:cNvSpPr/>
          <p:nvPr/>
        </p:nvSpPr>
        <p:spPr>
          <a:xfrm>
            <a:off x="6228184" y="220108"/>
            <a:ext cx="2771800" cy="1477328"/>
          </a:xfrm>
          <a:prstGeom prst="rect">
            <a:avLst/>
          </a:prstGeom>
        </p:spPr>
        <p:txBody>
          <a:bodyPr wrap="square">
            <a:spAutoFit/>
          </a:bodyPr>
          <a:lstStyle/>
          <a:p>
            <a:r>
              <a:rPr lang="sr-Latn-RS" dirty="0">
                <a:solidFill>
                  <a:srgbClr val="FFFF00"/>
                </a:solidFill>
              </a:rPr>
              <a:t>Jedno od pravila korišćenja interneta jeste da ako nisi prisutan na računaru treba se iskl</a:t>
            </a:r>
            <a:r>
              <a:rPr lang="sr-Cyrl-RS" dirty="0">
                <a:solidFill>
                  <a:srgbClr val="FFFF00"/>
                </a:solidFill>
              </a:rPr>
              <a:t>ј</a:t>
            </a:r>
            <a:r>
              <a:rPr lang="sr-Latn-RS" dirty="0">
                <a:solidFill>
                  <a:srgbClr val="FFFF00"/>
                </a:solidFill>
              </a:rPr>
              <a:t>učiti, što većina dece ne radi.</a:t>
            </a:r>
            <a:endParaRPr lang="en-US" dirty="0">
              <a:solidFill>
                <a:srgbClr val="FFFF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2006897"/>
            <a:ext cx="2016224" cy="1760357"/>
          </a:xfrm>
          <a:prstGeom prst="rect">
            <a:avLst/>
          </a:prstGeom>
        </p:spPr>
      </p:pic>
      <p:sp>
        <p:nvSpPr>
          <p:cNvPr id="8" name="Rectangle 7"/>
          <p:cNvSpPr/>
          <p:nvPr/>
        </p:nvSpPr>
        <p:spPr>
          <a:xfrm>
            <a:off x="357467" y="2588167"/>
            <a:ext cx="4572000" cy="1200329"/>
          </a:xfrm>
          <a:prstGeom prst="rect">
            <a:avLst/>
          </a:prstGeom>
        </p:spPr>
        <p:txBody>
          <a:bodyPr>
            <a:spAutoFit/>
          </a:bodyPr>
          <a:lstStyle/>
          <a:p>
            <a:r>
              <a:rPr lang="sr-Latn-RS" dirty="0">
                <a:solidFill>
                  <a:srgbClr val="00B050"/>
                </a:solidFill>
              </a:rPr>
              <a:t>Prilikom četovanja treba znati da ne prihvataš bilo kakve sastanke sa „nepoznatim drugovima“ , koji su ti prijatel</a:t>
            </a:r>
            <a:r>
              <a:rPr lang="sr-Cyrl-RS" dirty="0">
                <a:solidFill>
                  <a:srgbClr val="00B050"/>
                </a:solidFill>
              </a:rPr>
              <a:t>ј</a:t>
            </a:r>
            <a:r>
              <a:rPr lang="sr-Latn-RS" dirty="0">
                <a:solidFill>
                  <a:srgbClr val="00B050"/>
                </a:solidFill>
              </a:rPr>
              <a:t>i sa nekih od društvenih mreža.</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152" y="3933056"/>
            <a:ext cx="2347710" cy="1786528"/>
          </a:xfrm>
          <a:prstGeom prst="rect">
            <a:avLst/>
          </a:prstGeom>
        </p:spPr>
      </p:pic>
      <p:sp>
        <p:nvSpPr>
          <p:cNvPr id="10" name="Rectangle 9"/>
          <p:cNvSpPr/>
          <p:nvPr/>
        </p:nvSpPr>
        <p:spPr>
          <a:xfrm>
            <a:off x="3721846" y="3902990"/>
            <a:ext cx="4572000" cy="923330"/>
          </a:xfrm>
          <a:prstGeom prst="rect">
            <a:avLst/>
          </a:prstGeom>
        </p:spPr>
        <p:txBody>
          <a:bodyPr>
            <a:spAutoFit/>
          </a:bodyPr>
          <a:lstStyle/>
          <a:p>
            <a:r>
              <a:rPr lang="sr-Latn-RS" dirty="0">
                <a:solidFill>
                  <a:srgbClr val="00B0F0"/>
                </a:solidFill>
              </a:rPr>
              <a:t>U nekim eventualnim situacijama potrebno je obavestiti roditel</a:t>
            </a:r>
            <a:r>
              <a:rPr lang="sr-Cyrl-RS" dirty="0">
                <a:solidFill>
                  <a:srgbClr val="00B0F0"/>
                </a:solidFill>
              </a:rPr>
              <a:t>ј</a:t>
            </a:r>
            <a:r>
              <a:rPr lang="sr-Latn-RS" dirty="0">
                <a:solidFill>
                  <a:srgbClr val="00B0F0"/>
                </a:solidFill>
              </a:rPr>
              <a:t>e, i uvek biti na oprezu, jer se bezbednost isplati.</a:t>
            </a:r>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88877">
            <a:off x="5212092" y="4859500"/>
            <a:ext cx="2032184" cy="1493972"/>
          </a:xfrm>
          <a:prstGeom prst="rect">
            <a:avLst/>
          </a:prstGeom>
        </p:spPr>
      </p:pic>
    </p:spTree>
    <p:extLst>
      <p:ext uri="{BB962C8B-B14F-4D97-AF65-F5344CB8AC3E}">
        <p14:creationId xmlns:p14="http://schemas.microsoft.com/office/powerpoint/2010/main" val="5938108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down)">
                                      <p:cBhvr>
                                        <p:cTn id="64" dur="580">
                                          <p:stCondLst>
                                            <p:cond delay="0"/>
                                          </p:stCondLst>
                                        </p:cTn>
                                        <p:tgtEl>
                                          <p:spTgt spid="9"/>
                                        </p:tgtEl>
                                      </p:cBhvr>
                                    </p:animEffect>
                                    <p:anim calcmode="lin" valueType="num">
                                      <p:cBhvr>
                                        <p:cTn id="6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0" dur="26">
                                          <p:stCondLst>
                                            <p:cond delay="650"/>
                                          </p:stCondLst>
                                        </p:cTn>
                                        <p:tgtEl>
                                          <p:spTgt spid="9"/>
                                        </p:tgtEl>
                                      </p:cBhvr>
                                      <p:to x="100000" y="60000"/>
                                    </p:animScale>
                                    <p:animScale>
                                      <p:cBhvr>
                                        <p:cTn id="71" dur="166" decel="50000">
                                          <p:stCondLst>
                                            <p:cond delay="676"/>
                                          </p:stCondLst>
                                        </p:cTn>
                                        <p:tgtEl>
                                          <p:spTgt spid="9"/>
                                        </p:tgtEl>
                                      </p:cBhvr>
                                      <p:to x="100000" y="100000"/>
                                    </p:animScale>
                                    <p:animScale>
                                      <p:cBhvr>
                                        <p:cTn id="72" dur="26">
                                          <p:stCondLst>
                                            <p:cond delay="1312"/>
                                          </p:stCondLst>
                                        </p:cTn>
                                        <p:tgtEl>
                                          <p:spTgt spid="9"/>
                                        </p:tgtEl>
                                      </p:cBhvr>
                                      <p:to x="100000" y="80000"/>
                                    </p:animScale>
                                    <p:animScale>
                                      <p:cBhvr>
                                        <p:cTn id="73" dur="166" decel="50000">
                                          <p:stCondLst>
                                            <p:cond delay="1338"/>
                                          </p:stCondLst>
                                        </p:cTn>
                                        <p:tgtEl>
                                          <p:spTgt spid="9"/>
                                        </p:tgtEl>
                                      </p:cBhvr>
                                      <p:to x="100000" y="100000"/>
                                    </p:animScale>
                                    <p:animScale>
                                      <p:cBhvr>
                                        <p:cTn id="74" dur="26">
                                          <p:stCondLst>
                                            <p:cond delay="1642"/>
                                          </p:stCondLst>
                                        </p:cTn>
                                        <p:tgtEl>
                                          <p:spTgt spid="9"/>
                                        </p:tgtEl>
                                      </p:cBhvr>
                                      <p:to x="100000" y="90000"/>
                                    </p:animScale>
                                    <p:animScale>
                                      <p:cBhvr>
                                        <p:cTn id="75" dur="166" decel="50000">
                                          <p:stCondLst>
                                            <p:cond delay="1668"/>
                                          </p:stCondLst>
                                        </p:cTn>
                                        <p:tgtEl>
                                          <p:spTgt spid="9"/>
                                        </p:tgtEl>
                                      </p:cBhvr>
                                      <p:to x="100000" y="100000"/>
                                    </p:animScale>
                                    <p:animScale>
                                      <p:cBhvr>
                                        <p:cTn id="76" dur="26">
                                          <p:stCondLst>
                                            <p:cond delay="1808"/>
                                          </p:stCondLst>
                                        </p:cTn>
                                        <p:tgtEl>
                                          <p:spTgt spid="9"/>
                                        </p:tgtEl>
                                      </p:cBhvr>
                                      <p:to x="100000" y="95000"/>
                                    </p:animScale>
                                    <p:animScale>
                                      <p:cBhvr>
                                        <p:cTn id="77" dur="166" decel="50000">
                                          <p:stCondLst>
                                            <p:cond delay="1834"/>
                                          </p:stCondLst>
                                        </p:cTn>
                                        <p:tgtEl>
                                          <p:spTgt spid="9"/>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45" presetClass="entr" presetSubtype="0"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2000"/>
                                        <p:tgtEl>
                                          <p:spTgt spid="10"/>
                                        </p:tgtEl>
                                      </p:cBhvr>
                                    </p:animEffect>
                                    <p:anim calcmode="lin" valueType="num">
                                      <p:cBhvr>
                                        <p:cTn id="83" dur="2000" fill="hold"/>
                                        <p:tgtEl>
                                          <p:spTgt spid="10"/>
                                        </p:tgtEl>
                                        <p:attrNameLst>
                                          <p:attrName>ppt_w</p:attrName>
                                        </p:attrNameLst>
                                      </p:cBhvr>
                                      <p:tavLst>
                                        <p:tav tm="0" fmla="#ppt_w*sin(2.5*pi*$)">
                                          <p:val>
                                            <p:fltVal val="0"/>
                                          </p:val>
                                        </p:tav>
                                        <p:tav tm="100000">
                                          <p:val>
                                            <p:fltVal val="1"/>
                                          </p:val>
                                        </p:tav>
                                      </p:tavLst>
                                    </p:anim>
                                    <p:anim calcmode="lin" valueType="num">
                                      <p:cBhvr>
                                        <p:cTn id="8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down)">
                                      <p:cBhvr>
                                        <p:cTn id="89" dur="580">
                                          <p:stCondLst>
                                            <p:cond delay="0"/>
                                          </p:stCondLst>
                                        </p:cTn>
                                        <p:tgtEl>
                                          <p:spTgt spid="11"/>
                                        </p:tgtEl>
                                      </p:cBhvr>
                                    </p:animEffect>
                                    <p:anim calcmode="lin" valueType="num">
                                      <p:cBhvr>
                                        <p:cTn id="9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5" dur="26">
                                          <p:stCondLst>
                                            <p:cond delay="650"/>
                                          </p:stCondLst>
                                        </p:cTn>
                                        <p:tgtEl>
                                          <p:spTgt spid="11"/>
                                        </p:tgtEl>
                                      </p:cBhvr>
                                      <p:to x="100000" y="60000"/>
                                    </p:animScale>
                                    <p:animScale>
                                      <p:cBhvr>
                                        <p:cTn id="96" dur="166" decel="50000">
                                          <p:stCondLst>
                                            <p:cond delay="676"/>
                                          </p:stCondLst>
                                        </p:cTn>
                                        <p:tgtEl>
                                          <p:spTgt spid="11"/>
                                        </p:tgtEl>
                                      </p:cBhvr>
                                      <p:to x="100000" y="100000"/>
                                    </p:animScale>
                                    <p:animScale>
                                      <p:cBhvr>
                                        <p:cTn id="97" dur="26">
                                          <p:stCondLst>
                                            <p:cond delay="1312"/>
                                          </p:stCondLst>
                                        </p:cTn>
                                        <p:tgtEl>
                                          <p:spTgt spid="11"/>
                                        </p:tgtEl>
                                      </p:cBhvr>
                                      <p:to x="100000" y="80000"/>
                                    </p:animScale>
                                    <p:animScale>
                                      <p:cBhvr>
                                        <p:cTn id="98" dur="166" decel="50000">
                                          <p:stCondLst>
                                            <p:cond delay="1338"/>
                                          </p:stCondLst>
                                        </p:cTn>
                                        <p:tgtEl>
                                          <p:spTgt spid="11"/>
                                        </p:tgtEl>
                                      </p:cBhvr>
                                      <p:to x="100000" y="100000"/>
                                    </p:animScale>
                                    <p:animScale>
                                      <p:cBhvr>
                                        <p:cTn id="99" dur="26">
                                          <p:stCondLst>
                                            <p:cond delay="1642"/>
                                          </p:stCondLst>
                                        </p:cTn>
                                        <p:tgtEl>
                                          <p:spTgt spid="11"/>
                                        </p:tgtEl>
                                      </p:cBhvr>
                                      <p:to x="100000" y="90000"/>
                                    </p:animScale>
                                    <p:animScale>
                                      <p:cBhvr>
                                        <p:cTn id="100" dur="166" decel="50000">
                                          <p:stCondLst>
                                            <p:cond delay="1668"/>
                                          </p:stCondLst>
                                        </p:cTn>
                                        <p:tgtEl>
                                          <p:spTgt spid="11"/>
                                        </p:tgtEl>
                                      </p:cBhvr>
                                      <p:to x="100000" y="100000"/>
                                    </p:animScale>
                                    <p:animScale>
                                      <p:cBhvr>
                                        <p:cTn id="101" dur="26">
                                          <p:stCondLst>
                                            <p:cond delay="1808"/>
                                          </p:stCondLst>
                                        </p:cTn>
                                        <p:tgtEl>
                                          <p:spTgt spid="11"/>
                                        </p:tgtEl>
                                      </p:cBhvr>
                                      <p:to x="100000" y="95000"/>
                                    </p:animScale>
                                    <p:animScale>
                                      <p:cBhvr>
                                        <p:cTn id="10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7060" y="0"/>
            <a:ext cx="5383172" cy="4893647"/>
          </a:xfrm>
          <a:prstGeom prst="rect">
            <a:avLst/>
          </a:prstGeom>
        </p:spPr>
        <p:txBody>
          <a:bodyPr wrap="square">
            <a:spAutoFit/>
          </a:bodyPr>
          <a:lstStyle/>
          <a:p>
            <a:r>
              <a:rPr lang="sr-Latn-RS" sz="5200" b="1" dirty="0">
                <a:solidFill>
                  <a:srgbClr val="FFFF00"/>
                </a:solidFill>
              </a:rPr>
              <a:t>„Nije zlato sve što sija“ </a:t>
            </a:r>
            <a:r>
              <a:rPr lang="sr-Latn-RS" sz="5200" dirty="0">
                <a:solidFill>
                  <a:srgbClr val="FFFF00"/>
                </a:solidFill>
              </a:rPr>
              <a:t>i zato se pridržavajte ovih pravila, jer nikad ne znate kad opasnost vreba !!!</a:t>
            </a:r>
            <a:endParaRPr lang="en-US" sz="5200" dirty="0">
              <a:solidFill>
                <a:srgbClr val="FFFF00"/>
              </a:solidFill>
            </a:endParaRPr>
          </a:p>
        </p:txBody>
      </p:sp>
    </p:spTree>
    <p:extLst>
      <p:ext uri="{BB962C8B-B14F-4D97-AF65-F5344CB8AC3E}">
        <p14:creationId xmlns:p14="http://schemas.microsoft.com/office/powerpoint/2010/main" val="14457209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79712" y="188640"/>
            <a:ext cx="5544616" cy="707886"/>
          </a:xfrm>
          <a:prstGeom prst="rect">
            <a:avLst/>
          </a:prstGeom>
          <a:noFill/>
        </p:spPr>
        <p:txBody>
          <a:bodyPr wrap="square" rtlCol="0">
            <a:spAutoFit/>
          </a:bodyPr>
          <a:lstStyle/>
          <a:p>
            <a:r>
              <a:rPr lang="sr-Latn-RS" sz="4000" dirty="0" smtClean="0">
                <a:solidFill>
                  <a:schemeClr val="tx1">
                    <a:lumMod val="95000"/>
                    <a:lumOff val="5000"/>
                  </a:schemeClr>
                </a:solidFill>
              </a:rPr>
              <a:t>                   </a:t>
            </a:r>
            <a:r>
              <a:rPr lang="sr-Latn-RS" sz="4000" dirty="0" smtClean="0">
                <a:solidFill>
                  <a:srgbClr val="00B0F0"/>
                </a:solidFill>
              </a:rPr>
              <a:t>UVOD </a:t>
            </a:r>
            <a:endParaRPr lang="sr-Latn-RS" sz="4000" dirty="0">
              <a:solidFill>
                <a:srgbClr val="00B0F0"/>
              </a:solidFill>
            </a:endParaRPr>
          </a:p>
        </p:txBody>
      </p:sp>
      <p:sp>
        <p:nvSpPr>
          <p:cNvPr id="10" name="TextBox 9"/>
          <p:cNvSpPr txBox="1"/>
          <p:nvPr/>
        </p:nvSpPr>
        <p:spPr>
          <a:xfrm>
            <a:off x="2051720" y="834971"/>
            <a:ext cx="4752528" cy="461665"/>
          </a:xfrm>
          <a:prstGeom prst="rect">
            <a:avLst/>
          </a:prstGeom>
          <a:noFill/>
        </p:spPr>
        <p:txBody>
          <a:bodyPr wrap="square" rtlCol="0">
            <a:spAutoFit/>
          </a:bodyPr>
          <a:lstStyle/>
          <a:p>
            <a:r>
              <a:rPr lang="sr-Latn-RS" sz="2400" dirty="0" smtClean="0">
                <a:solidFill>
                  <a:srgbClr val="FF0000"/>
                </a:solidFill>
              </a:rPr>
              <a:t>               OVDE ĆEŠ SAZNATI</a:t>
            </a:r>
            <a:endParaRPr lang="sr-Latn-RS" sz="2400" dirty="0">
              <a:solidFill>
                <a:srgbClr val="FF0000"/>
              </a:solidFill>
            </a:endParaRPr>
          </a:p>
        </p:txBody>
      </p:sp>
      <p:sp>
        <p:nvSpPr>
          <p:cNvPr id="14" name="TextBox 13"/>
          <p:cNvSpPr txBox="1"/>
          <p:nvPr/>
        </p:nvSpPr>
        <p:spPr>
          <a:xfrm>
            <a:off x="179512" y="1484782"/>
            <a:ext cx="4392488" cy="954107"/>
          </a:xfrm>
          <a:prstGeom prst="rect">
            <a:avLst/>
          </a:prstGeom>
          <a:noFill/>
        </p:spPr>
        <p:txBody>
          <a:bodyPr wrap="square" rtlCol="0">
            <a:spAutoFit/>
          </a:bodyPr>
          <a:lstStyle/>
          <a:p>
            <a:r>
              <a:rPr lang="pl-PL" sz="2800" dirty="0">
                <a:solidFill>
                  <a:srgbClr val="00B050"/>
                </a:solidFill>
              </a:rPr>
              <a:t>Koje to opasnosti vrebaju na Internetu?</a:t>
            </a:r>
          </a:p>
        </p:txBody>
      </p:sp>
      <p:sp>
        <p:nvSpPr>
          <p:cNvPr id="15" name="TextBox 14"/>
          <p:cNvSpPr txBox="1"/>
          <p:nvPr/>
        </p:nvSpPr>
        <p:spPr>
          <a:xfrm>
            <a:off x="2424923" y="2708920"/>
            <a:ext cx="3528392" cy="830997"/>
          </a:xfrm>
          <a:prstGeom prst="rect">
            <a:avLst/>
          </a:prstGeom>
          <a:noFill/>
        </p:spPr>
        <p:txBody>
          <a:bodyPr wrap="square" rtlCol="0">
            <a:spAutoFit/>
          </a:bodyPr>
          <a:lstStyle/>
          <a:p>
            <a:r>
              <a:rPr lang="sr-Latn-RS" sz="2400" dirty="0">
                <a:solidFill>
                  <a:srgbClr val="00B050"/>
                </a:solidFill>
              </a:rPr>
              <a:t>Koji su korisni servisi na Internetu?</a:t>
            </a:r>
          </a:p>
        </p:txBody>
      </p:sp>
      <p:sp>
        <p:nvSpPr>
          <p:cNvPr id="16" name="TextBox 15"/>
          <p:cNvSpPr txBox="1"/>
          <p:nvPr/>
        </p:nvSpPr>
        <p:spPr>
          <a:xfrm>
            <a:off x="4572000" y="4112524"/>
            <a:ext cx="4356484" cy="707886"/>
          </a:xfrm>
          <a:prstGeom prst="rect">
            <a:avLst/>
          </a:prstGeom>
          <a:noFill/>
        </p:spPr>
        <p:txBody>
          <a:bodyPr wrap="square" rtlCol="0">
            <a:spAutoFit/>
          </a:bodyPr>
          <a:lstStyle/>
          <a:p>
            <a:r>
              <a:rPr lang="pl-PL" sz="2000" dirty="0">
                <a:solidFill>
                  <a:srgbClr val="00B050"/>
                </a:solidFill>
              </a:rPr>
              <a:t>Šta je za </a:t>
            </a:r>
            <a:r>
              <a:rPr lang="pl-PL" sz="2000" dirty="0" smtClean="0">
                <a:solidFill>
                  <a:srgbClr val="00B050"/>
                </a:solidFill>
              </a:rPr>
              <a:t>mene  </a:t>
            </a:r>
            <a:r>
              <a:rPr lang="pl-PL" sz="2000" dirty="0">
                <a:solidFill>
                  <a:srgbClr val="00B050"/>
                </a:solidFill>
              </a:rPr>
              <a:t>bezbedna upotreba Intereneta?</a:t>
            </a:r>
          </a:p>
        </p:txBody>
      </p:sp>
    </p:spTree>
    <p:extLst>
      <p:ext uri="{BB962C8B-B14F-4D97-AF65-F5344CB8AC3E}">
        <p14:creationId xmlns:p14="http://schemas.microsoft.com/office/powerpoint/2010/main" val="9007149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fltVal val="0"/>
                                          </p:val>
                                        </p:tav>
                                        <p:tav tm="100000">
                                          <p:val>
                                            <p:strVal val="#ppt_w"/>
                                          </p:val>
                                        </p:tav>
                                      </p:tavLst>
                                    </p:anim>
                                    <p:anim calcmode="lin" valueType="num">
                                      <p:cBhvr>
                                        <p:cTn id="31" dur="1000" fill="hold"/>
                                        <p:tgtEl>
                                          <p:spTgt spid="16"/>
                                        </p:tgtEl>
                                        <p:attrNameLst>
                                          <p:attrName>ppt_h</p:attrName>
                                        </p:attrNameLst>
                                      </p:cBhvr>
                                      <p:tavLst>
                                        <p:tav tm="0">
                                          <p:val>
                                            <p:fltVal val="0"/>
                                          </p:val>
                                        </p:tav>
                                        <p:tav tm="100000">
                                          <p:val>
                                            <p:strVal val="#ppt_h"/>
                                          </p:val>
                                        </p:tav>
                                      </p:tavLst>
                                    </p:anim>
                                    <p:anim calcmode="lin" valueType="num">
                                      <p:cBhvr>
                                        <p:cTn id="32" dur="1000" fill="hold"/>
                                        <p:tgtEl>
                                          <p:spTgt spid="16"/>
                                        </p:tgtEl>
                                        <p:attrNameLst>
                                          <p:attrName>style.rotation</p:attrName>
                                        </p:attrNameLst>
                                      </p:cBhvr>
                                      <p:tavLst>
                                        <p:tav tm="0">
                                          <p:val>
                                            <p:fltVal val="90"/>
                                          </p:val>
                                        </p:tav>
                                        <p:tav tm="100000">
                                          <p:val>
                                            <p:fltVal val="0"/>
                                          </p:val>
                                        </p:tav>
                                      </p:tavLst>
                                    </p:anim>
                                    <p:animEffect transition="in" filter="fade">
                                      <p:cBhvr>
                                        <p:cTn id="3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55776" y="2531804"/>
            <a:ext cx="2448272" cy="369332"/>
          </a:xfrm>
          <a:prstGeom prst="rect">
            <a:avLst/>
          </a:prstGeom>
          <a:noFill/>
        </p:spPr>
        <p:txBody>
          <a:bodyPr wrap="square" rtlCol="0">
            <a:spAutoFit/>
          </a:bodyPr>
          <a:lstStyle/>
          <a:p>
            <a:r>
              <a:rPr lang="sr-Latn-RS" dirty="0" smtClean="0"/>
              <a:t>hakeri</a:t>
            </a:r>
            <a:endParaRPr lang="sr-Latn-RS" dirty="0"/>
          </a:p>
        </p:txBody>
      </p:sp>
      <p:pic>
        <p:nvPicPr>
          <p:cNvPr id="1027"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9696"/>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5" name="TextBox 14"/>
          <p:cNvSpPr txBox="1"/>
          <p:nvPr/>
        </p:nvSpPr>
        <p:spPr>
          <a:xfrm>
            <a:off x="179512" y="188640"/>
            <a:ext cx="6624736" cy="1323439"/>
          </a:xfrm>
          <a:prstGeom prst="rect">
            <a:avLst/>
          </a:prstGeom>
          <a:noFill/>
        </p:spPr>
        <p:txBody>
          <a:bodyPr wrap="square" rtlCol="0">
            <a:spAutoFit/>
          </a:bodyPr>
          <a:lstStyle/>
          <a:p>
            <a:r>
              <a:rPr lang="sr-Latn-RS" sz="4000" dirty="0" smtClean="0">
                <a:solidFill>
                  <a:srgbClr val="FFFF00"/>
                </a:solidFill>
              </a:rPr>
              <a:t>Opasnostii koje vrebaju na internetu su :</a:t>
            </a:r>
            <a:endParaRPr lang="sr-Latn-RS" sz="4000" dirty="0">
              <a:solidFill>
                <a:srgbClr val="FFFF00"/>
              </a:solidFill>
            </a:endParaRPr>
          </a:p>
        </p:txBody>
      </p:sp>
      <p:sp>
        <p:nvSpPr>
          <p:cNvPr id="3" name="Rounded Rectangle 2"/>
          <p:cNvSpPr/>
          <p:nvPr/>
        </p:nvSpPr>
        <p:spPr>
          <a:xfrm>
            <a:off x="2051720" y="1696699"/>
            <a:ext cx="1656184" cy="7371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3200" dirty="0" smtClean="0">
                <a:solidFill>
                  <a:schemeClr val="bg1">
                    <a:lumMod val="95000"/>
                    <a:lumOff val="5000"/>
                  </a:schemeClr>
                </a:solidFill>
              </a:rPr>
              <a:t>virusi</a:t>
            </a:r>
            <a:endParaRPr lang="sr-Latn-RS" sz="3200" dirty="0">
              <a:solidFill>
                <a:schemeClr val="bg1">
                  <a:lumMod val="95000"/>
                  <a:lumOff val="5000"/>
                </a:schemeClr>
              </a:solidFill>
            </a:endParaRPr>
          </a:p>
        </p:txBody>
      </p:sp>
      <p:sp>
        <p:nvSpPr>
          <p:cNvPr id="4" name="Rounded Rectangle 3"/>
          <p:cNvSpPr/>
          <p:nvPr/>
        </p:nvSpPr>
        <p:spPr>
          <a:xfrm>
            <a:off x="5832955" y="2184356"/>
            <a:ext cx="1942585" cy="6927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3200" dirty="0" smtClean="0">
                <a:solidFill>
                  <a:schemeClr val="bg1">
                    <a:lumMod val="95000"/>
                    <a:lumOff val="5000"/>
                  </a:schemeClr>
                </a:solidFill>
              </a:rPr>
              <a:t>hakeri</a:t>
            </a:r>
            <a:endParaRPr lang="sr-Latn-RS" sz="3200" dirty="0">
              <a:solidFill>
                <a:schemeClr val="bg1">
                  <a:lumMod val="95000"/>
                  <a:lumOff val="5000"/>
                </a:schemeClr>
              </a:solidFill>
            </a:endParaRPr>
          </a:p>
        </p:txBody>
      </p:sp>
      <p:sp>
        <p:nvSpPr>
          <p:cNvPr id="5" name="Rounded Rectangle 4"/>
          <p:cNvSpPr/>
          <p:nvPr/>
        </p:nvSpPr>
        <p:spPr>
          <a:xfrm>
            <a:off x="3522978" y="4005064"/>
            <a:ext cx="2880320" cy="23042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3200" dirty="0" smtClean="0">
                <a:solidFill>
                  <a:schemeClr val="bg1">
                    <a:lumMod val="95000"/>
                    <a:lumOff val="5000"/>
                  </a:schemeClr>
                </a:solidFill>
              </a:rPr>
              <a:t>Ljudi koji nam prete preko društvenih mreža</a:t>
            </a:r>
            <a:endParaRPr lang="sr-Latn-RS" sz="3200" dirty="0">
              <a:solidFill>
                <a:schemeClr val="bg1">
                  <a:lumMod val="95000"/>
                  <a:lumOff val="5000"/>
                </a:schemeClr>
              </a:solidFill>
            </a:endParaRPr>
          </a:p>
        </p:txBody>
      </p:sp>
    </p:spTree>
    <p:extLst>
      <p:ext uri="{BB962C8B-B14F-4D97-AF65-F5344CB8AC3E}">
        <p14:creationId xmlns:p14="http://schemas.microsoft.com/office/powerpoint/2010/main" val="34805135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80">
                                          <p:stCondLst>
                                            <p:cond delay="0"/>
                                          </p:stCondLst>
                                        </p:cTn>
                                        <p:tgtEl>
                                          <p:spTgt spid="5"/>
                                        </p:tgtEl>
                                      </p:cBhvr>
                                    </p:animEffect>
                                    <p:anim calcmode="lin" valueType="num">
                                      <p:cBhvr>
                                        <p:cTn id="5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6" dur="26">
                                          <p:stCondLst>
                                            <p:cond delay="650"/>
                                          </p:stCondLst>
                                        </p:cTn>
                                        <p:tgtEl>
                                          <p:spTgt spid="5"/>
                                        </p:tgtEl>
                                      </p:cBhvr>
                                      <p:to x="100000" y="60000"/>
                                    </p:animScale>
                                    <p:animScale>
                                      <p:cBhvr>
                                        <p:cTn id="57" dur="166" decel="50000">
                                          <p:stCondLst>
                                            <p:cond delay="676"/>
                                          </p:stCondLst>
                                        </p:cTn>
                                        <p:tgtEl>
                                          <p:spTgt spid="5"/>
                                        </p:tgtEl>
                                      </p:cBhvr>
                                      <p:to x="100000" y="100000"/>
                                    </p:animScale>
                                    <p:animScale>
                                      <p:cBhvr>
                                        <p:cTn id="58" dur="26">
                                          <p:stCondLst>
                                            <p:cond delay="1312"/>
                                          </p:stCondLst>
                                        </p:cTn>
                                        <p:tgtEl>
                                          <p:spTgt spid="5"/>
                                        </p:tgtEl>
                                      </p:cBhvr>
                                      <p:to x="100000" y="80000"/>
                                    </p:animScale>
                                    <p:animScale>
                                      <p:cBhvr>
                                        <p:cTn id="59" dur="166" decel="50000">
                                          <p:stCondLst>
                                            <p:cond delay="1338"/>
                                          </p:stCondLst>
                                        </p:cTn>
                                        <p:tgtEl>
                                          <p:spTgt spid="5"/>
                                        </p:tgtEl>
                                      </p:cBhvr>
                                      <p:to x="100000" y="100000"/>
                                    </p:animScale>
                                    <p:animScale>
                                      <p:cBhvr>
                                        <p:cTn id="60" dur="26">
                                          <p:stCondLst>
                                            <p:cond delay="1642"/>
                                          </p:stCondLst>
                                        </p:cTn>
                                        <p:tgtEl>
                                          <p:spTgt spid="5"/>
                                        </p:tgtEl>
                                      </p:cBhvr>
                                      <p:to x="100000" y="90000"/>
                                    </p:animScale>
                                    <p:animScale>
                                      <p:cBhvr>
                                        <p:cTn id="61" dur="166" decel="50000">
                                          <p:stCondLst>
                                            <p:cond delay="1668"/>
                                          </p:stCondLst>
                                        </p:cTn>
                                        <p:tgtEl>
                                          <p:spTgt spid="5"/>
                                        </p:tgtEl>
                                      </p:cBhvr>
                                      <p:to x="100000" y="100000"/>
                                    </p:animScale>
                                    <p:animScale>
                                      <p:cBhvr>
                                        <p:cTn id="62" dur="26">
                                          <p:stCondLst>
                                            <p:cond delay="1808"/>
                                          </p:stCondLst>
                                        </p:cTn>
                                        <p:tgtEl>
                                          <p:spTgt spid="5"/>
                                        </p:tgtEl>
                                      </p:cBhvr>
                                      <p:to x="100000" y="95000"/>
                                    </p:animScale>
                                    <p:animScale>
                                      <p:cBhvr>
                                        <p:cTn id="6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descr="security.jpg"/>
          <p:cNvPicPr>
            <a:picLocks noGrp="1" noChangeAspect="1"/>
          </p:cNvPicPr>
          <p:nvPr>
            <p:ph sz="quarter" idx="13"/>
          </p:nvPr>
        </p:nvPicPr>
        <p:blipFill>
          <a:blip r:embed="rId2"/>
          <a:stretch>
            <a:fillRect/>
          </a:stretch>
        </p:blipFill>
        <p:spPr>
          <a:xfrm rot="20919773">
            <a:off x="6905291" y="3544460"/>
            <a:ext cx="2088232" cy="1822970"/>
          </a:xfrm>
        </p:spPr>
      </p:pic>
      <p:sp>
        <p:nvSpPr>
          <p:cNvPr id="2" name="Title 1"/>
          <p:cNvSpPr>
            <a:spLocks noGrp="1"/>
          </p:cNvSpPr>
          <p:nvPr>
            <p:ph type="title"/>
          </p:nvPr>
        </p:nvSpPr>
        <p:spPr>
          <a:xfrm>
            <a:off x="609600" y="274638"/>
            <a:ext cx="7924800" cy="850106"/>
          </a:xfrm>
        </p:spPr>
        <p:txBody>
          <a:bodyPr/>
          <a:lstStyle/>
          <a:p>
            <a:r>
              <a:rPr lang="sr-Latn-RS" sz="4000" dirty="0" smtClean="0"/>
              <a:t>              Zaštita od virusa        </a:t>
            </a:r>
            <a:endParaRPr lang="sr-Latn-RS" sz="4000" dirty="0"/>
          </a:p>
        </p:txBody>
      </p:sp>
      <p:sp>
        <p:nvSpPr>
          <p:cNvPr id="5" name="TextBox 4"/>
          <p:cNvSpPr txBox="1"/>
          <p:nvPr/>
        </p:nvSpPr>
        <p:spPr>
          <a:xfrm>
            <a:off x="323528" y="1196752"/>
            <a:ext cx="3600400" cy="2677656"/>
          </a:xfrm>
          <a:prstGeom prst="rect">
            <a:avLst/>
          </a:prstGeom>
          <a:noFill/>
        </p:spPr>
        <p:txBody>
          <a:bodyPr wrap="square" rtlCol="0">
            <a:spAutoFit/>
          </a:bodyPr>
          <a:lstStyle/>
          <a:p>
            <a:r>
              <a:rPr lang="en-US" sz="2800" dirty="0">
                <a:solidFill>
                  <a:srgbClr val="FF0000"/>
                </a:solidFill>
              </a:rPr>
              <a:t>Da bi </a:t>
            </a:r>
            <a:r>
              <a:rPr lang="en-US" sz="2800" dirty="0" err="1">
                <a:solidFill>
                  <a:srgbClr val="FF0000"/>
                </a:solidFill>
              </a:rPr>
              <a:t>sprečili</a:t>
            </a:r>
            <a:r>
              <a:rPr lang="en-US" sz="2800" dirty="0">
                <a:solidFill>
                  <a:srgbClr val="FF0000"/>
                </a:solidFill>
              </a:rPr>
              <a:t> da </a:t>
            </a:r>
            <a:r>
              <a:rPr lang="en-US" sz="2800" dirty="0" err="1">
                <a:solidFill>
                  <a:srgbClr val="FF0000"/>
                </a:solidFill>
              </a:rPr>
              <a:t>nam</a:t>
            </a:r>
            <a:r>
              <a:rPr lang="en-US" sz="2800" dirty="0">
                <a:solidFill>
                  <a:srgbClr val="FF0000"/>
                </a:solidFill>
              </a:rPr>
              <a:t> </a:t>
            </a:r>
            <a:r>
              <a:rPr lang="sr-Latn-RS" sz="2800" dirty="0">
                <a:solidFill>
                  <a:srgbClr val="FF0000"/>
                </a:solidFill>
              </a:rPr>
              <a:t>                                          </a:t>
            </a:r>
            <a:r>
              <a:rPr lang="en-US" sz="2800" dirty="0" err="1">
                <a:solidFill>
                  <a:srgbClr val="FF0000"/>
                </a:solidFill>
              </a:rPr>
              <a:t>virusi</a:t>
            </a:r>
            <a:r>
              <a:rPr lang="en-US" sz="2800" dirty="0">
                <a:solidFill>
                  <a:srgbClr val="FF0000"/>
                </a:solidFill>
              </a:rPr>
              <a:t> </a:t>
            </a:r>
            <a:r>
              <a:rPr lang="en-US" sz="2800" dirty="0" err="1">
                <a:solidFill>
                  <a:srgbClr val="FF0000"/>
                </a:solidFill>
              </a:rPr>
              <a:t>kradu</a:t>
            </a:r>
            <a:r>
              <a:rPr lang="en-US" sz="2800" dirty="0">
                <a:solidFill>
                  <a:srgbClr val="FF0000"/>
                </a:solidFill>
              </a:rPr>
              <a:t> </a:t>
            </a:r>
            <a:r>
              <a:rPr lang="en-US" sz="2800" dirty="0" err="1">
                <a:solidFill>
                  <a:srgbClr val="FF0000"/>
                </a:solidFill>
              </a:rPr>
              <a:t>podatke</a:t>
            </a:r>
            <a:r>
              <a:rPr lang="en-US" sz="2800" dirty="0">
                <a:solidFill>
                  <a:srgbClr val="FF0000"/>
                </a:solidFill>
              </a:rPr>
              <a:t>,</a:t>
            </a:r>
            <a:r>
              <a:rPr lang="sr-Latn-RS" sz="2800" dirty="0">
                <a:solidFill>
                  <a:srgbClr val="FF0000"/>
                </a:solidFill>
              </a:rPr>
              <a:t>                                           </a:t>
            </a:r>
            <a:r>
              <a:rPr lang="en-US" sz="2800" dirty="0">
                <a:solidFill>
                  <a:srgbClr val="FF0000"/>
                </a:solidFill>
              </a:rPr>
              <a:t> </a:t>
            </a:r>
            <a:r>
              <a:rPr lang="en-US" sz="2800" dirty="0" err="1">
                <a:solidFill>
                  <a:srgbClr val="FF0000"/>
                </a:solidFill>
              </a:rPr>
              <a:t>jedan</a:t>
            </a:r>
            <a:r>
              <a:rPr lang="sr-Latn-RS" sz="2800" dirty="0">
                <a:solidFill>
                  <a:srgbClr val="FF0000"/>
                </a:solidFill>
              </a:rPr>
              <a:t> od</a:t>
            </a:r>
            <a:r>
              <a:rPr lang="en-US" sz="2800" dirty="0">
                <a:solidFill>
                  <a:srgbClr val="FF0000"/>
                </a:solidFill>
              </a:rPr>
              <a:t> </a:t>
            </a:r>
            <a:r>
              <a:rPr lang="en-US" sz="2800" dirty="0" err="1">
                <a:solidFill>
                  <a:srgbClr val="FF0000"/>
                </a:solidFill>
              </a:rPr>
              <a:t>način</a:t>
            </a:r>
            <a:r>
              <a:rPr lang="sr-Latn-RS" sz="2800" dirty="0">
                <a:solidFill>
                  <a:srgbClr val="FF0000"/>
                </a:solidFill>
              </a:rPr>
              <a:t>a</a:t>
            </a:r>
            <a:r>
              <a:rPr lang="en-US" sz="2800" dirty="0">
                <a:solidFill>
                  <a:srgbClr val="FF0000"/>
                </a:solidFill>
              </a:rPr>
              <a:t> je </a:t>
            </a:r>
            <a:r>
              <a:rPr lang="en-US" sz="2800" dirty="0" err="1">
                <a:solidFill>
                  <a:srgbClr val="FF0000"/>
                </a:solidFill>
              </a:rPr>
              <a:t>imati</a:t>
            </a:r>
            <a:r>
              <a:rPr lang="en-US" sz="2800" dirty="0">
                <a:solidFill>
                  <a:srgbClr val="FF0000"/>
                </a:solidFill>
              </a:rPr>
              <a:t> </a:t>
            </a:r>
            <a:r>
              <a:rPr lang="sr-Latn-RS" sz="2800" dirty="0">
                <a:solidFill>
                  <a:srgbClr val="FF0000"/>
                </a:solidFill>
              </a:rPr>
              <a:t>                                          </a:t>
            </a:r>
            <a:r>
              <a:rPr lang="en-US" sz="2800" dirty="0" err="1">
                <a:solidFill>
                  <a:srgbClr val="FF0000"/>
                </a:solidFill>
              </a:rPr>
              <a:t>antivirusni</a:t>
            </a:r>
            <a:r>
              <a:rPr lang="en-US" sz="2800" dirty="0">
                <a:solidFill>
                  <a:srgbClr val="FF0000"/>
                </a:solidFill>
              </a:rPr>
              <a:t> program</a:t>
            </a:r>
            <a:r>
              <a:rPr lang="sr-Latn-RS" sz="2800" dirty="0">
                <a:solidFill>
                  <a:srgbClr val="FF0000"/>
                </a:solidFill>
              </a:rPr>
              <a:t> koji je</a:t>
            </a:r>
            <a:r>
              <a:rPr lang="en-US" sz="2800" dirty="0">
                <a:solidFill>
                  <a:srgbClr val="FF0000"/>
                </a:solidFill>
              </a:rPr>
              <a:t> </a:t>
            </a:r>
            <a:r>
              <a:rPr lang="en-US" sz="2800" dirty="0" err="1">
                <a:solidFill>
                  <a:srgbClr val="FF0000"/>
                </a:solidFill>
              </a:rPr>
              <a:t>aktivan</a:t>
            </a:r>
            <a:r>
              <a:rPr lang="en-US" sz="2800" dirty="0">
                <a:solidFill>
                  <a:srgbClr val="FF0000"/>
                </a:solidFill>
              </a:rPr>
              <a:t>. </a:t>
            </a:r>
          </a:p>
          <a:p>
            <a:endParaRPr lang="en-US" sz="2800" dirty="0"/>
          </a:p>
        </p:txBody>
      </p:sp>
      <p:sp>
        <p:nvSpPr>
          <p:cNvPr id="6" name="TextBox 5"/>
          <p:cNvSpPr txBox="1"/>
          <p:nvPr/>
        </p:nvSpPr>
        <p:spPr>
          <a:xfrm>
            <a:off x="5436096" y="1988840"/>
            <a:ext cx="3528392" cy="1200329"/>
          </a:xfrm>
          <a:prstGeom prst="rect">
            <a:avLst/>
          </a:prstGeom>
          <a:noFill/>
        </p:spPr>
        <p:txBody>
          <a:bodyPr wrap="square" rtlCol="0">
            <a:spAutoFit/>
          </a:bodyPr>
          <a:lstStyle/>
          <a:p>
            <a:r>
              <a:rPr lang="sr-Latn-RS" b="1" dirty="0" smtClean="0">
                <a:solidFill>
                  <a:srgbClr val="FFFF00"/>
                </a:solidFill>
                <a:latin typeface="Times New Roman" pitchFamily="18" charset="0"/>
                <a:cs typeface="Times New Roman" pitchFamily="18" charset="0"/>
              </a:rPr>
              <a:t>Mogu</a:t>
            </a:r>
            <a:r>
              <a:rPr lang="sr-Cyrl-RS" b="1" dirty="0" smtClean="0">
                <a:solidFill>
                  <a:srgbClr val="FFFF00"/>
                </a:solidFill>
                <a:latin typeface="Times New Roman" pitchFamily="18" charset="0"/>
                <a:cs typeface="Times New Roman" pitchFamily="18" charset="0"/>
              </a:rPr>
              <a:t> </a:t>
            </a:r>
            <a:r>
              <a:rPr lang="sr-Latn-RS" b="1" dirty="0" smtClean="0">
                <a:solidFill>
                  <a:srgbClr val="FFFF00"/>
                </a:solidFill>
                <a:latin typeface="Times New Roman" pitchFamily="18" charset="0"/>
                <a:cs typeface="Times New Roman" pitchFamily="18" charset="0"/>
              </a:rPr>
              <a:t>uništiti ceo kompjuterski </a:t>
            </a:r>
            <a:endParaRPr lang="sr-Cyrl-RS" b="1" dirty="0">
              <a:solidFill>
                <a:srgbClr val="FFFF00"/>
              </a:solidFill>
              <a:latin typeface="Times New Roman" pitchFamily="18" charset="0"/>
              <a:cs typeface="Times New Roman" pitchFamily="18" charset="0"/>
            </a:endParaRPr>
          </a:p>
          <a:p>
            <a:r>
              <a:rPr lang="sr-Latn-RS" b="1" dirty="0" smtClean="0">
                <a:solidFill>
                  <a:srgbClr val="FFFF00"/>
                </a:solidFill>
                <a:latin typeface="Times New Roman" pitchFamily="18" charset="0"/>
                <a:cs typeface="Times New Roman" pitchFamily="18" charset="0"/>
              </a:rPr>
              <a:t>sistem</a:t>
            </a:r>
            <a:r>
              <a:rPr lang="sr-Cyrl-RS" b="1" dirty="0" smtClean="0">
                <a:solidFill>
                  <a:srgbClr val="FFFF00"/>
                </a:solidFill>
                <a:latin typeface="Times New Roman" pitchFamily="18" charset="0"/>
                <a:cs typeface="Times New Roman" pitchFamily="18" charset="0"/>
              </a:rPr>
              <a:t>, </a:t>
            </a:r>
            <a:r>
              <a:rPr lang="sr-Latn-RS" b="1" dirty="0" smtClean="0">
                <a:solidFill>
                  <a:srgbClr val="FFFF00"/>
                </a:solidFill>
                <a:latin typeface="Times New Roman" pitchFamily="18" charset="0"/>
                <a:cs typeface="Times New Roman" pitchFamily="18" charset="0"/>
              </a:rPr>
              <a:t>promeniti sadržaj datoteka </a:t>
            </a:r>
            <a:r>
              <a:rPr lang="sr-Cyrl-RS" b="1" dirty="0" smtClean="0">
                <a:solidFill>
                  <a:srgbClr val="FFFF00"/>
                </a:solidFill>
                <a:latin typeface="Times New Roman" pitchFamily="18" charset="0"/>
                <a:cs typeface="Times New Roman" pitchFamily="18" charset="0"/>
              </a:rPr>
              <a:t>, </a:t>
            </a:r>
            <a:r>
              <a:rPr lang="sr-Latn-RS" b="1" dirty="0" smtClean="0">
                <a:solidFill>
                  <a:srgbClr val="FFFF00"/>
                </a:solidFill>
                <a:latin typeface="Times New Roman" pitchFamily="18" charset="0"/>
                <a:cs typeface="Times New Roman" pitchFamily="18" charset="0"/>
              </a:rPr>
              <a:t>sami </a:t>
            </a:r>
            <a:endParaRPr lang="sr-Cyrl-RS" b="1" dirty="0">
              <a:solidFill>
                <a:srgbClr val="FFFF00"/>
              </a:solidFill>
              <a:latin typeface="Times New Roman" pitchFamily="18" charset="0"/>
              <a:cs typeface="Times New Roman" pitchFamily="18" charset="0"/>
            </a:endParaRPr>
          </a:p>
          <a:p>
            <a:r>
              <a:rPr lang="sr-Latn-RS" b="1" dirty="0">
                <a:solidFill>
                  <a:srgbClr val="FFFF00"/>
                </a:solidFill>
                <a:latin typeface="Times New Roman" pitchFamily="18" charset="0"/>
                <a:cs typeface="Times New Roman" pitchFamily="18" charset="0"/>
              </a:rPr>
              <a:t>s</a:t>
            </a:r>
            <a:r>
              <a:rPr lang="sr-Latn-RS" b="1" dirty="0" smtClean="0">
                <a:solidFill>
                  <a:srgbClr val="FFFF00"/>
                </a:solidFill>
                <a:latin typeface="Times New Roman" pitchFamily="18" charset="0"/>
                <a:cs typeface="Times New Roman" pitchFamily="18" charset="0"/>
              </a:rPr>
              <a:t>ebe kopiraju </a:t>
            </a:r>
            <a:r>
              <a:rPr lang="sr-Cyrl-RS" b="1" dirty="0" smtClean="0">
                <a:solidFill>
                  <a:srgbClr val="FFFF00"/>
                </a:solidFill>
                <a:latin typeface="Times New Roman" pitchFamily="18" charset="0"/>
                <a:cs typeface="Times New Roman" pitchFamily="18" charset="0"/>
              </a:rPr>
              <a:t>, </a:t>
            </a:r>
            <a:r>
              <a:rPr lang="sr-Latn-RS" b="1" dirty="0" smtClean="0">
                <a:solidFill>
                  <a:srgbClr val="FFFF00"/>
                </a:solidFill>
                <a:latin typeface="Times New Roman" pitchFamily="18" charset="0"/>
                <a:cs typeface="Times New Roman" pitchFamily="18" charset="0"/>
              </a:rPr>
              <a:t>brišu</a:t>
            </a:r>
            <a:r>
              <a:rPr lang="sr-Cyrl-RS" b="1" dirty="0" smtClean="0">
                <a:solidFill>
                  <a:srgbClr val="FFFF00"/>
                </a:solidFill>
                <a:latin typeface="Times New Roman" pitchFamily="18" charset="0"/>
                <a:cs typeface="Times New Roman" pitchFamily="18" charset="0"/>
              </a:rPr>
              <a:t> </a:t>
            </a:r>
            <a:r>
              <a:rPr lang="sr-Latn-RS" b="1" dirty="0">
                <a:solidFill>
                  <a:srgbClr val="FFFF00"/>
                </a:solidFill>
                <a:latin typeface="Times New Roman" pitchFamily="18" charset="0"/>
                <a:cs typeface="Times New Roman" pitchFamily="18" charset="0"/>
              </a:rPr>
              <a:t>i</a:t>
            </a:r>
            <a:r>
              <a:rPr lang="sr-Cyrl-RS" b="1" dirty="0" smtClean="0">
                <a:solidFill>
                  <a:srgbClr val="FFFF00"/>
                </a:solidFill>
                <a:latin typeface="Times New Roman" pitchFamily="18" charset="0"/>
                <a:cs typeface="Times New Roman" pitchFamily="18" charset="0"/>
              </a:rPr>
              <a:t> </a:t>
            </a:r>
            <a:r>
              <a:rPr lang="sr-Latn-RS" b="1" dirty="0" smtClean="0">
                <a:solidFill>
                  <a:srgbClr val="FFFF00"/>
                </a:solidFill>
                <a:latin typeface="Times New Roman" pitchFamily="18" charset="0"/>
                <a:cs typeface="Times New Roman" pitchFamily="18" charset="0"/>
              </a:rPr>
              <a:t>menjaju</a:t>
            </a:r>
            <a:endParaRPr lang="en-US" b="1" dirty="0">
              <a:solidFill>
                <a:srgbClr val="FFFF00"/>
              </a:solidFill>
              <a:latin typeface="Times New Roman" pitchFamily="18" charset="0"/>
              <a:cs typeface="Times New Roman" pitchFamily="18" charset="0"/>
            </a:endParaRPr>
          </a:p>
        </p:txBody>
      </p:sp>
      <p:pic>
        <p:nvPicPr>
          <p:cNvPr id="7" name="Picture 3"/>
          <p:cNvPicPr>
            <a:picLocks noChangeAspect="1" noChangeArrowheads="1"/>
          </p:cNvPicPr>
          <p:nvPr/>
        </p:nvPicPr>
        <p:blipFill>
          <a:blip r:embed="rId3" cstate="print"/>
          <a:srcRect/>
          <a:stretch>
            <a:fillRect/>
          </a:stretch>
        </p:blipFill>
        <p:spPr bwMode="auto">
          <a:xfrm rot="20459489">
            <a:off x="534487" y="4074515"/>
            <a:ext cx="1431268" cy="1209654"/>
          </a:xfrm>
          <a:prstGeom prst="rect">
            <a:avLst/>
          </a:prstGeom>
          <a:noFill/>
          <a:ln w="9525">
            <a:noFill/>
            <a:round/>
            <a:headEnd/>
            <a:tailEnd/>
          </a:ln>
          <a:effectLst/>
        </p:spPr>
      </p:pic>
      <p:pic>
        <p:nvPicPr>
          <p:cNvPr id="8" name="Picture 3"/>
          <p:cNvPicPr>
            <a:picLocks noChangeAspect="1" noChangeArrowheads="1"/>
          </p:cNvPicPr>
          <p:nvPr/>
        </p:nvPicPr>
        <p:blipFill>
          <a:blip r:embed="rId4" cstate="print"/>
          <a:srcRect/>
          <a:stretch>
            <a:fillRect/>
          </a:stretch>
        </p:blipFill>
        <p:spPr bwMode="auto">
          <a:xfrm rot="1029931">
            <a:off x="3868315" y="4477089"/>
            <a:ext cx="1407368" cy="1063569"/>
          </a:xfrm>
          <a:prstGeom prst="rect">
            <a:avLst/>
          </a:prstGeom>
          <a:noFill/>
          <a:ln w="9525">
            <a:noFill/>
            <a:miter lim="800000"/>
            <a:headEnd/>
            <a:tailEnd/>
          </a:ln>
          <a:effec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40970">
            <a:off x="6732240" y="332656"/>
            <a:ext cx="2016224" cy="155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98908"/>
            <a:ext cx="8784976" cy="1397306"/>
          </a:xfrm>
          <a:prstGeom prst="rect">
            <a:avLst/>
          </a:prstGeom>
          <a:noFill/>
        </p:spPr>
        <p:txBody>
          <a:bodyPr wrap="square" rtlCol="0">
            <a:spAutoFit/>
          </a:bodyPr>
          <a:lstStyle/>
          <a:p>
            <a:pPr>
              <a:lnSpc>
                <a:spcPct val="80000"/>
              </a:lnSpc>
            </a:pPr>
            <a:r>
              <a:rPr lang="sr-Latn-CS" sz="2200" dirty="0">
                <a:latin typeface="Tekton Pro" pitchFamily="34" charset="0"/>
              </a:rPr>
              <a:t>Virusi i Anti-virusi</a:t>
            </a:r>
          </a:p>
          <a:p>
            <a:pPr>
              <a:lnSpc>
                <a:spcPct val="80000"/>
              </a:lnSpc>
            </a:pPr>
            <a:r>
              <a:rPr lang="sr-Latn-CS" sz="2200" dirty="0">
                <a:latin typeface="Tekton Pro" pitchFamily="34" charset="0"/>
              </a:rPr>
              <a:t>Spyware i Anti-Spyware</a:t>
            </a:r>
          </a:p>
          <a:p>
            <a:pPr>
              <a:lnSpc>
                <a:spcPct val="80000"/>
              </a:lnSpc>
            </a:pPr>
            <a:r>
              <a:rPr lang="sr-Latn-CS" sz="2200" dirty="0">
                <a:latin typeface="Tekton Pro" pitchFamily="34" charset="0"/>
              </a:rPr>
              <a:t>“Skidanje” muzike, filmova, i igrica sa Interneta</a:t>
            </a:r>
          </a:p>
          <a:p>
            <a:pPr lvl="1">
              <a:lnSpc>
                <a:spcPct val="80000"/>
              </a:lnSpc>
            </a:pPr>
            <a:r>
              <a:rPr lang="sr-Latn-CS" sz="2000" dirty="0">
                <a:latin typeface="Tekton Pro" pitchFamily="34" charset="0"/>
              </a:rPr>
              <a:t>Direktno otvarate svoj kompjuter drugima, a virusi i drugi zaštitni programi gube svrhu</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53195">
            <a:off x="3654198" y="2485844"/>
            <a:ext cx="1656184" cy="1406649"/>
          </a:xfrm>
          <a:prstGeom prst="rect">
            <a:avLst/>
          </a:prstGeom>
        </p:spPr>
      </p:pic>
    </p:spTree>
    <p:extLst>
      <p:ext uri="{BB962C8B-B14F-4D97-AF65-F5344CB8AC3E}">
        <p14:creationId xmlns:p14="http://schemas.microsoft.com/office/powerpoint/2010/main" val="30807611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80">
                                          <p:stCondLst>
                                            <p:cond delay="0"/>
                                          </p:stCondLst>
                                        </p:cTn>
                                        <p:tgtEl>
                                          <p:spTgt spid="10"/>
                                        </p:tgtEl>
                                      </p:cBhvr>
                                    </p:animEffect>
                                    <p:anim calcmode="lin" valueType="num">
                                      <p:cBhvr>
                                        <p:cTn id="3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7" dur="26">
                                          <p:stCondLst>
                                            <p:cond delay="650"/>
                                          </p:stCondLst>
                                        </p:cTn>
                                        <p:tgtEl>
                                          <p:spTgt spid="10"/>
                                        </p:tgtEl>
                                      </p:cBhvr>
                                      <p:to x="100000" y="60000"/>
                                    </p:animScale>
                                    <p:animScale>
                                      <p:cBhvr>
                                        <p:cTn id="38" dur="166" decel="50000">
                                          <p:stCondLst>
                                            <p:cond delay="676"/>
                                          </p:stCondLst>
                                        </p:cTn>
                                        <p:tgtEl>
                                          <p:spTgt spid="10"/>
                                        </p:tgtEl>
                                      </p:cBhvr>
                                      <p:to x="100000" y="100000"/>
                                    </p:animScale>
                                    <p:animScale>
                                      <p:cBhvr>
                                        <p:cTn id="39" dur="26">
                                          <p:stCondLst>
                                            <p:cond delay="1312"/>
                                          </p:stCondLst>
                                        </p:cTn>
                                        <p:tgtEl>
                                          <p:spTgt spid="10"/>
                                        </p:tgtEl>
                                      </p:cBhvr>
                                      <p:to x="100000" y="80000"/>
                                    </p:animScale>
                                    <p:animScale>
                                      <p:cBhvr>
                                        <p:cTn id="40" dur="166" decel="50000">
                                          <p:stCondLst>
                                            <p:cond delay="1338"/>
                                          </p:stCondLst>
                                        </p:cTn>
                                        <p:tgtEl>
                                          <p:spTgt spid="10"/>
                                        </p:tgtEl>
                                      </p:cBhvr>
                                      <p:to x="100000" y="100000"/>
                                    </p:animScale>
                                    <p:animScale>
                                      <p:cBhvr>
                                        <p:cTn id="41" dur="26">
                                          <p:stCondLst>
                                            <p:cond delay="1642"/>
                                          </p:stCondLst>
                                        </p:cTn>
                                        <p:tgtEl>
                                          <p:spTgt spid="10"/>
                                        </p:tgtEl>
                                      </p:cBhvr>
                                      <p:to x="100000" y="90000"/>
                                    </p:animScale>
                                    <p:animScale>
                                      <p:cBhvr>
                                        <p:cTn id="42" dur="166" decel="50000">
                                          <p:stCondLst>
                                            <p:cond delay="1668"/>
                                          </p:stCondLst>
                                        </p:cTn>
                                        <p:tgtEl>
                                          <p:spTgt spid="10"/>
                                        </p:tgtEl>
                                      </p:cBhvr>
                                      <p:to x="100000" y="100000"/>
                                    </p:animScale>
                                    <p:animScale>
                                      <p:cBhvr>
                                        <p:cTn id="43" dur="26">
                                          <p:stCondLst>
                                            <p:cond delay="1808"/>
                                          </p:stCondLst>
                                        </p:cTn>
                                        <p:tgtEl>
                                          <p:spTgt spid="10"/>
                                        </p:tgtEl>
                                      </p:cBhvr>
                                      <p:to x="100000" y="95000"/>
                                    </p:animScale>
                                    <p:animScale>
                                      <p:cBhvr>
                                        <p:cTn id="44" dur="166" decel="50000">
                                          <p:stCondLst>
                                            <p:cond delay="1834"/>
                                          </p:stCondLst>
                                        </p:cTn>
                                        <p:tgtEl>
                                          <p:spTgt spid="10"/>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80">
                                          <p:stCondLst>
                                            <p:cond delay="0"/>
                                          </p:stCondLst>
                                        </p:cTn>
                                        <p:tgtEl>
                                          <p:spTgt spid="7"/>
                                        </p:tgtEl>
                                      </p:cBhvr>
                                    </p:animEffect>
                                    <p:anim calcmode="lin" valueType="num">
                                      <p:cBhvr>
                                        <p:cTn id="5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gtEl>
                                      </p:cBhvr>
                                      <p:to x="100000" y="60000"/>
                                    </p:animScale>
                                    <p:animScale>
                                      <p:cBhvr>
                                        <p:cTn id="56" dur="166" decel="50000">
                                          <p:stCondLst>
                                            <p:cond delay="676"/>
                                          </p:stCondLst>
                                        </p:cTn>
                                        <p:tgtEl>
                                          <p:spTgt spid="7"/>
                                        </p:tgtEl>
                                      </p:cBhvr>
                                      <p:to x="100000" y="100000"/>
                                    </p:animScale>
                                    <p:animScale>
                                      <p:cBhvr>
                                        <p:cTn id="57" dur="26">
                                          <p:stCondLst>
                                            <p:cond delay="1312"/>
                                          </p:stCondLst>
                                        </p:cTn>
                                        <p:tgtEl>
                                          <p:spTgt spid="7"/>
                                        </p:tgtEl>
                                      </p:cBhvr>
                                      <p:to x="100000" y="80000"/>
                                    </p:animScale>
                                    <p:animScale>
                                      <p:cBhvr>
                                        <p:cTn id="58" dur="166" decel="50000">
                                          <p:stCondLst>
                                            <p:cond delay="1338"/>
                                          </p:stCondLst>
                                        </p:cTn>
                                        <p:tgtEl>
                                          <p:spTgt spid="7"/>
                                        </p:tgtEl>
                                      </p:cBhvr>
                                      <p:to x="100000" y="100000"/>
                                    </p:animScale>
                                    <p:animScale>
                                      <p:cBhvr>
                                        <p:cTn id="59" dur="26">
                                          <p:stCondLst>
                                            <p:cond delay="1642"/>
                                          </p:stCondLst>
                                        </p:cTn>
                                        <p:tgtEl>
                                          <p:spTgt spid="7"/>
                                        </p:tgtEl>
                                      </p:cBhvr>
                                      <p:to x="100000" y="90000"/>
                                    </p:animScale>
                                    <p:animScale>
                                      <p:cBhvr>
                                        <p:cTn id="60" dur="166" decel="50000">
                                          <p:stCondLst>
                                            <p:cond delay="1668"/>
                                          </p:stCondLst>
                                        </p:cTn>
                                        <p:tgtEl>
                                          <p:spTgt spid="7"/>
                                        </p:tgtEl>
                                      </p:cBhvr>
                                      <p:to x="100000" y="100000"/>
                                    </p:animScale>
                                    <p:animScale>
                                      <p:cBhvr>
                                        <p:cTn id="61" dur="26">
                                          <p:stCondLst>
                                            <p:cond delay="1808"/>
                                          </p:stCondLst>
                                        </p:cTn>
                                        <p:tgtEl>
                                          <p:spTgt spid="7"/>
                                        </p:tgtEl>
                                      </p:cBhvr>
                                      <p:to x="100000" y="95000"/>
                                    </p:animScale>
                                    <p:animScale>
                                      <p:cBhvr>
                                        <p:cTn id="62" dur="166" decel="50000">
                                          <p:stCondLst>
                                            <p:cond delay="1834"/>
                                          </p:stCondLst>
                                        </p:cTn>
                                        <p:tgtEl>
                                          <p:spTgt spid="7"/>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80">
                                          <p:stCondLst>
                                            <p:cond delay="0"/>
                                          </p:stCondLst>
                                        </p:cTn>
                                        <p:tgtEl>
                                          <p:spTgt spid="8"/>
                                        </p:tgtEl>
                                      </p:cBhvr>
                                    </p:animEffect>
                                    <p:anim calcmode="lin" valueType="num">
                                      <p:cBhvr>
                                        <p:cTn id="6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3" dur="26">
                                          <p:stCondLst>
                                            <p:cond delay="650"/>
                                          </p:stCondLst>
                                        </p:cTn>
                                        <p:tgtEl>
                                          <p:spTgt spid="8"/>
                                        </p:tgtEl>
                                      </p:cBhvr>
                                      <p:to x="100000" y="60000"/>
                                    </p:animScale>
                                    <p:animScale>
                                      <p:cBhvr>
                                        <p:cTn id="74" dur="166" decel="50000">
                                          <p:stCondLst>
                                            <p:cond delay="676"/>
                                          </p:stCondLst>
                                        </p:cTn>
                                        <p:tgtEl>
                                          <p:spTgt spid="8"/>
                                        </p:tgtEl>
                                      </p:cBhvr>
                                      <p:to x="100000" y="100000"/>
                                    </p:animScale>
                                    <p:animScale>
                                      <p:cBhvr>
                                        <p:cTn id="75" dur="26">
                                          <p:stCondLst>
                                            <p:cond delay="1312"/>
                                          </p:stCondLst>
                                        </p:cTn>
                                        <p:tgtEl>
                                          <p:spTgt spid="8"/>
                                        </p:tgtEl>
                                      </p:cBhvr>
                                      <p:to x="100000" y="80000"/>
                                    </p:animScale>
                                    <p:animScale>
                                      <p:cBhvr>
                                        <p:cTn id="76" dur="166" decel="50000">
                                          <p:stCondLst>
                                            <p:cond delay="1338"/>
                                          </p:stCondLst>
                                        </p:cTn>
                                        <p:tgtEl>
                                          <p:spTgt spid="8"/>
                                        </p:tgtEl>
                                      </p:cBhvr>
                                      <p:to x="100000" y="100000"/>
                                    </p:animScale>
                                    <p:animScale>
                                      <p:cBhvr>
                                        <p:cTn id="77" dur="26">
                                          <p:stCondLst>
                                            <p:cond delay="1642"/>
                                          </p:stCondLst>
                                        </p:cTn>
                                        <p:tgtEl>
                                          <p:spTgt spid="8"/>
                                        </p:tgtEl>
                                      </p:cBhvr>
                                      <p:to x="100000" y="90000"/>
                                    </p:animScale>
                                    <p:animScale>
                                      <p:cBhvr>
                                        <p:cTn id="78" dur="166" decel="50000">
                                          <p:stCondLst>
                                            <p:cond delay="1668"/>
                                          </p:stCondLst>
                                        </p:cTn>
                                        <p:tgtEl>
                                          <p:spTgt spid="8"/>
                                        </p:tgtEl>
                                      </p:cBhvr>
                                      <p:to x="100000" y="100000"/>
                                    </p:animScale>
                                    <p:animScale>
                                      <p:cBhvr>
                                        <p:cTn id="79" dur="26">
                                          <p:stCondLst>
                                            <p:cond delay="1808"/>
                                          </p:stCondLst>
                                        </p:cTn>
                                        <p:tgtEl>
                                          <p:spTgt spid="8"/>
                                        </p:tgtEl>
                                      </p:cBhvr>
                                      <p:to x="100000" y="95000"/>
                                    </p:animScale>
                                    <p:animScale>
                                      <p:cBhvr>
                                        <p:cTn id="80" dur="166" decel="50000">
                                          <p:stCondLst>
                                            <p:cond delay="1834"/>
                                          </p:stCondLst>
                                        </p:cTn>
                                        <p:tgtEl>
                                          <p:spTgt spid="8"/>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45" presetClass="entr" presetSubtype="0" fill="hold" nodeType="click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2000"/>
                                        <p:tgtEl>
                                          <p:spTgt spid="9"/>
                                        </p:tgtEl>
                                      </p:cBhvr>
                                    </p:animEffect>
                                    <p:anim calcmode="lin" valueType="num">
                                      <p:cBhvr>
                                        <p:cTn id="86" dur="2000" fill="hold"/>
                                        <p:tgtEl>
                                          <p:spTgt spid="9"/>
                                        </p:tgtEl>
                                        <p:attrNameLst>
                                          <p:attrName>ppt_w</p:attrName>
                                        </p:attrNameLst>
                                      </p:cBhvr>
                                      <p:tavLst>
                                        <p:tav tm="0" fmla="#ppt_w*sin(2.5*pi*$)">
                                          <p:val>
                                            <p:fltVal val="0"/>
                                          </p:val>
                                        </p:tav>
                                        <p:tav tm="100000">
                                          <p:val>
                                            <p:fltVal val="1"/>
                                          </p:val>
                                        </p:tav>
                                      </p:tavLst>
                                    </p:anim>
                                    <p:anim calcmode="lin" valueType="num">
                                      <p:cBhvr>
                                        <p:cTn id="87"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nodeType="click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wipe(down)">
                                      <p:cBhvr>
                                        <p:cTn id="92" dur="580">
                                          <p:stCondLst>
                                            <p:cond delay="0"/>
                                          </p:stCondLst>
                                        </p:cTn>
                                        <p:tgtEl>
                                          <p:spTgt spid="3"/>
                                        </p:tgtEl>
                                      </p:cBhvr>
                                    </p:animEffect>
                                    <p:anim calcmode="lin" valueType="num">
                                      <p:cBhvr>
                                        <p:cTn id="9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gtEl>
                                      </p:cBhvr>
                                      <p:to x="100000" y="60000"/>
                                    </p:animScale>
                                    <p:animScale>
                                      <p:cBhvr>
                                        <p:cTn id="99" dur="166" decel="50000">
                                          <p:stCondLst>
                                            <p:cond delay="676"/>
                                          </p:stCondLst>
                                        </p:cTn>
                                        <p:tgtEl>
                                          <p:spTgt spid="3"/>
                                        </p:tgtEl>
                                      </p:cBhvr>
                                      <p:to x="100000" y="100000"/>
                                    </p:animScale>
                                    <p:animScale>
                                      <p:cBhvr>
                                        <p:cTn id="100" dur="26">
                                          <p:stCondLst>
                                            <p:cond delay="1312"/>
                                          </p:stCondLst>
                                        </p:cTn>
                                        <p:tgtEl>
                                          <p:spTgt spid="3"/>
                                        </p:tgtEl>
                                      </p:cBhvr>
                                      <p:to x="100000" y="80000"/>
                                    </p:animScale>
                                    <p:animScale>
                                      <p:cBhvr>
                                        <p:cTn id="101" dur="166" decel="50000">
                                          <p:stCondLst>
                                            <p:cond delay="1338"/>
                                          </p:stCondLst>
                                        </p:cTn>
                                        <p:tgtEl>
                                          <p:spTgt spid="3"/>
                                        </p:tgtEl>
                                      </p:cBhvr>
                                      <p:to x="100000" y="100000"/>
                                    </p:animScale>
                                    <p:animScale>
                                      <p:cBhvr>
                                        <p:cTn id="102" dur="26">
                                          <p:stCondLst>
                                            <p:cond delay="1642"/>
                                          </p:stCondLst>
                                        </p:cTn>
                                        <p:tgtEl>
                                          <p:spTgt spid="3"/>
                                        </p:tgtEl>
                                      </p:cBhvr>
                                      <p:to x="100000" y="90000"/>
                                    </p:animScale>
                                    <p:animScale>
                                      <p:cBhvr>
                                        <p:cTn id="103" dur="166" decel="50000">
                                          <p:stCondLst>
                                            <p:cond delay="1668"/>
                                          </p:stCondLst>
                                        </p:cTn>
                                        <p:tgtEl>
                                          <p:spTgt spid="3"/>
                                        </p:tgtEl>
                                      </p:cBhvr>
                                      <p:to x="100000" y="100000"/>
                                    </p:animScale>
                                    <p:animScale>
                                      <p:cBhvr>
                                        <p:cTn id="104" dur="26">
                                          <p:stCondLst>
                                            <p:cond delay="1808"/>
                                          </p:stCondLst>
                                        </p:cTn>
                                        <p:tgtEl>
                                          <p:spTgt spid="3"/>
                                        </p:tgtEl>
                                      </p:cBhvr>
                                      <p:to x="100000" y="95000"/>
                                    </p:animScale>
                                    <p:animScale>
                                      <p:cBhvr>
                                        <p:cTn id="10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680960" cy="752128"/>
          </a:xfrm>
        </p:spPr>
        <p:txBody>
          <a:bodyPr/>
          <a:lstStyle/>
          <a:p>
            <a:r>
              <a:rPr lang="sr-Latn-RS" dirty="0" smtClean="0">
                <a:solidFill>
                  <a:srgbClr val="00B0F0"/>
                </a:solidFill>
              </a:rPr>
              <a:t>                              HAKERI</a:t>
            </a:r>
            <a:endParaRPr lang="sr-Latn-RS" dirty="0">
              <a:solidFill>
                <a:srgbClr val="00B0F0"/>
              </a:solidFill>
            </a:endParaRPr>
          </a:p>
        </p:txBody>
      </p:sp>
      <p:sp>
        <p:nvSpPr>
          <p:cNvPr id="4" name="TextBox 3"/>
          <p:cNvSpPr txBox="1"/>
          <p:nvPr/>
        </p:nvSpPr>
        <p:spPr>
          <a:xfrm>
            <a:off x="539552" y="1124744"/>
            <a:ext cx="8604448" cy="2246769"/>
          </a:xfrm>
          <a:prstGeom prst="rect">
            <a:avLst/>
          </a:prstGeom>
          <a:noFill/>
        </p:spPr>
        <p:txBody>
          <a:bodyPr wrap="square" rtlCol="0">
            <a:spAutoFit/>
          </a:bodyPr>
          <a:lstStyle/>
          <a:p>
            <a:r>
              <a:rPr lang="vi-VN" sz="2000" dirty="0">
                <a:solidFill>
                  <a:srgbClr val="FFC000"/>
                </a:solidFill>
              </a:rPr>
              <a:t>Ako se povežete sa Internetom, dozvolite drugim ljudima da koriste vaš računar ili sa njima podelite datoteke, treba da preduzmete korake zaštite računara od oštećenja. Zašto? Zato što postoje računarski kriminalci (ponekad se nazivaju </a:t>
            </a:r>
            <a:r>
              <a:rPr lang="vi-VN" sz="2000" b="1" dirty="0">
                <a:solidFill>
                  <a:srgbClr val="FFC000"/>
                </a:solidFill>
              </a:rPr>
              <a:t>hakeri</a:t>
            </a:r>
            <a:r>
              <a:rPr lang="vi-VN" sz="2000" dirty="0">
                <a:solidFill>
                  <a:srgbClr val="FFC000"/>
                </a:solidFill>
              </a:rPr>
              <a:t>) koji napadaju tuđe računare. Oni mogu da napadnu direktno, provaljivanjem u računar preko Interneta i krađom vaših ličnih informacija, ili indirektno, kreiranjem zlonamernog softvera koji je kreiran da naškodi računaru</a:t>
            </a:r>
            <a:r>
              <a:rPr lang="vi-VN" dirty="0">
                <a:solidFill>
                  <a:srgbClr val="FFC000"/>
                </a:solidFill>
              </a:rPr>
              <a:t>.</a:t>
            </a:r>
            <a:endParaRPr lang="sr-Latn-RS" dirty="0">
              <a:solidFill>
                <a:srgbClr val="FFC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26434">
            <a:off x="827584" y="3789040"/>
            <a:ext cx="2705100" cy="16954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30251">
            <a:off x="5580112" y="3773797"/>
            <a:ext cx="2466975" cy="1847850"/>
          </a:xfrm>
          <a:prstGeom prst="rect">
            <a:avLst/>
          </a:prstGeom>
        </p:spPr>
      </p:pic>
    </p:spTree>
    <p:extLst>
      <p:ext uri="{BB962C8B-B14F-4D97-AF65-F5344CB8AC3E}">
        <p14:creationId xmlns:p14="http://schemas.microsoft.com/office/powerpoint/2010/main" val="33279202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plus(in)">
                                      <p:cBhvr>
                                        <p:cTn id="11" dur="2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80">
                                          <p:stCondLst>
                                            <p:cond delay="0"/>
                                          </p:stCondLst>
                                        </p:cTn>
                                        <p:tgtEl>
                                          <p:spTgt spid="2"/>
                                        </p:tgtEl>
                                      </p:cBhvr>
                                    </p:animEffect>
                                    <p:anim calcmode="lin" valueType="num">
                                      <p:cBhvr>
                                        <p:cTn id="1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gtEl>
                                      </p:cBhvr>
                                      <p:to x="100000" y="60000"/>
                                    </p:animScale>
                                    <p:animScale>
                                      <p:cBhvr>
                                        <p:cTn id="23" dur="166" decel="50000">
                                          <p:stCondLst>
                                            <p:cond delay="676"/>
                                          </p:stCondLst>
                                        </p:cTn>
                                        <p:tgtEl>
                                          <p:spTgt spid="2"/>
                                        </p:tgtEl>
                                      </p:cBhvr>
                                      <p:to x="100000" y="100000"/>
                                    </p:animScale>
                                    <p:animScale>
                                      <p:cBhvr>
                                        <p:cTn id="24" dur="26">
                                          <p:stCondLst>
                                            <p:cond delay="1312"/>
                                          </p:stCondLst>
                                        </p:cTn>
                                        <p:tgtEl>
                                          <p:spTgt spid="2"/>
                                        </p:tgtEl>
                                      </p:cBhvr>
                                      <p:to x="100000" y="80000"/>
                                    </p:animScale>
                                    <p:animScale>
                                      <p:cBhvr>
                                        <p:cTn id="25" dur="166" decel="50000">
                                          <p:stCondLst>
                                            <p:cond delay="1338"/>
                                          </p:stCondLst>
                                        </p:cTn>
                                        <p:tgtEl>
                                          <p:spTgt spid="2"/>
                                        </p:tgtEl>
                                      </p:cBhvr>
                                      <p:to x="100000" y="100000"/>
                                    </p:animScale>
                                    <p:animScale>
                                      <p:cBhvr>
                                        <p:cTn id="26" dur="26">
                                          <p:stCondLst>
                                            <p:cond delay="1642"/>
                                          </p:stCondLst>
                                        </p:cTn>
                                        <p:tgtEl>
                                          <p:spTgt spid="2"/>
                                        </p:tgtEl>
                                      </p:cBhvr>
                                      <p:to x="100000" y="90000"/>
                                    </p:animScale>
                                    <p:animScale>
                                      <p:cBhvr>
                                        <p:cTn id="27" dur="166" decel="50000">
                                          <p:stCondLst>
                                            <p:cond delay="1668"/>
                                          </p:stCondLst>
                                        </p:cTn>
                                        <p:tgtEl>
                                          <p:spTgt spid="2"/>
                                        </p:tgtEl>
                                      </p:cBhvr>
                                      <p:to x="100000" y="100000"/>
                                    </p:animScale>
                                    <p:animScale>
                                      <p:cBhvr>
                                        <p:cTn id="28" dur="26">
                                          <p:stCondLst>
                                            <p:cond delay="1808"/>
                                          </p:stCondLst>
                                        </p:cTn>
                                        <p:tgtEl>
                                          <p:spTgt spid="2"/>
                                        </p:tgtEl>
                                      </p:cBhvr>
                                      <p:to x="100000" y="95000"/>
                                    </p:animScale>
                                    <p:animScale>
                                      <p:cBhvr>
                                        <p:cTn id="29" dur="166" decel="50000">
                                          <p:stCondLst>
                                            <p:cond delay="1834"/>
                                          </p:stCondLst>
                                        </p:cTn>
                                        <p:tgtEl>
                                          <p:spTgt spid="2"/>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95400"/>
          </a:xfrm>
        </p:spPr>
        <p:txBody>
          <a:bodyPr>
            <a:normAutofit/>
          </a:bodyPr>
          <a:lstStyle/>
          <a:p>
            <a:r>
              <a:rPr lang="sr-Latn-RS" sz="3200" dirty="0" smtClean="0"/>
              <a:t>       </a:t>
            </a:r>
            <a:r>
              <a:rPr lang="sr-Latn-RS" sz="3200" dirty="0">
                <a:solidFill>
                  <a:srgbClr val="FF0000"/>
                </a:solidFill>
              </a:rPr>
              <a:t>Slede načini koji će vam pomoći da zaštitite računar od potencijalnih bezbednosnih </a:t>
            </a:r>
            <a:r>
              <a:rPr lang="sr-Latn-RS" sz="3200" dirty="0" smtClean="0">
                <a:solidFill>
                  <a:srgbClr val="FF0000"/>
                </a:solidFill>
              </a:rPr>
              <a:t>pretnji :</a:t>
            </a:r>
            <a:endParaRPr lang="sr-Latn-RS" sz="3200" dirty="0">
              <a:solidFill>
                <a:srgbClr val="FF0000"/>
              </a:solidFill>
            </a:endParaRPr>
          </a:p>
        </p:txBody>
      </p:sp>
      <p:sp>
        <p:nvSpPr>
          <p:cNvPr id="4" name="Rectangle 3"/>
          <p:cNvSpPr/>
          <p:nvPr/>
        </p:nvSpPr>
        <p:spPr>
          <a:xfrm>
            <a:off x="1979712" y="116632"/>
            <a:ext cx="4572000" cy="369332"/>
          </a:xfrm>
          <a:prstGeom prst="rect">
            <a:avLst/>
          </a:prstGeom>
        </p:spPr>
        <p:txBody>
          <a:bodyPr>
            <a:spAutoFit/>
          </a:bodyPr>
          <a:lstStyle/>
          <a:p>
            <a:r>
              <a:rPr lang="sr-Latn-RS" dirty="0" smtClean="0"/>
              <a:t>:</a:t>
            </a:r>
            <a:endParaRPr lang="sr-Latn-RS" dirty="0"/>
          </a:p>
        </p:txBody>
      </p:sp>
      <p:sp>
        <p:nvSpPr>
          <p:cNvPr id="5" name="TextBox 4"/>
          <p:cNvSpPr txBox="1"/>
          <p:nvPr/>
        </p:nvSpPr>
        <p:spPr>
          <a:xfrm>
            <a:off x="2789548" y="1323086"/>
            <a:ext cx="2952328" cy="523220"/>
          </a:xfrm>
          <a:prstGeom prst="rect">
            <a:avLst/>
          </a:prstGeom>
          <a:noFill/>
        </p:spPr>
        <p:txBody>
          <a:bodyPr wrap="square" rtlCol="0">
            <a:spAutoFit/>
          </a:bodyPr>
          <a:lstStyle/>
          <a:p>
            <a:r>
              <a:rPr lang="sr-Latn-RS" dirty="0" smtClean="0"/>
              <a:t>                    </a:t>
            </a:r>
            <a:r>
              <a:rPr lang="sr-Latn-RS" sz="2400" dirty="0" smtClean="0">
                <a:solidFill>
                  <a:srgbClr val="FFFF00"/>
                </a:solidFill>
              </a:rPr>
              <a:t>TO SU</a:t>
            </a:r>
            <a:r>
              <a:rPr lang="sr-Latn-RS" sz="2800" dirty="0" smtClean="0">
                <a:solidFill>
                  <a:srgbClr val="FFFF00"/>
                </a:solidFill>
              </a:rPr>
              <a:t>:</a:t>
            </a:r>
            <a:endParaRPr lang="sr-Latn-RS" sz="2800" dirty="0">
              <a:solidFill>
                <a:srgbClr val="FFFF00"/>
              </a:solidFill>
            </a:endParaRPr>
          </a:p>
        </p:txBody>
      </p:sp>
      <p:sp>
        <p:nvSpPr>
          <p:cNvPr id="6" name="TextBox 5"/>
          <p:cNvSpPr txBox="1"/>
          <p:nvPr/>
        </p:nvSpPr>
        <p:spPr>
          <a:xfrm>
            <a:off x="323528" y="2060848"/>
            <a:ext cx="8640960" cy="2862322"/>
          </a:xfrm>
          <a:prstGeom prst="rect">
            <a:avLst/>
          </a:prstGeom>
          <a:noFill/>
        </p:spPr>
        <p:txBody>
          <a:bodyPr wrap="square" rtlCol="0">
            <a:spAutoFit/>
          </a:bodyPr>
          <a:lstStyle/>
          <a:p>
            <a:r>
              <a:rPr lang="sr-Latn-RS" sz="2000" b="1" dirty="0">
                <a:solidFill>
                  <a:srgbClr val="92D050"/>
                </a:solidFill>
              </a:rPr>
              <a:t>Zaštitni zid.</a:t>
            </a:r>
            <a:r>
              <a:rPr lang="sr-Latn-RS" sz="2000" b="1" dirty="0">
                <a:solidFill>
                  <a:srgbClr val="0070C0"/>
                </a:solidFill>
              </a:rPr>
              <a:t> </a:t>
            </a:r>
            <a:r>
              <a:rPr lang="sr-Latn-RS" sz="2000" dirty="0">
                <a:solidFill>
                  <a:srgbClr val="0070C0"/>
                </a:solidFill>
              </a:rPr>
              <a:t>Zaštitni zid štiti računar tako što onemogućava pristup neovlašćenim korisnicima ili zlonamernom softveru.</a:t>
            </a:r>
          </a:p>
          <a:p>
            <a:r>
              <a:rPr lang="sr-Latn-RS" sz="2000" b="1" dirty="0">
                <a:solidFill>
                  <a:srgbClr val="92D050"/>
                </a:solidFill>
              </a:rPr>
              <a:t>Windows Update</a:t>
            </a:r>
            <a:r>
              <a:rPr lang="sr-Latn-RS" sz="2000" b="1" dirty="0">
                <a:solidFill>
                  <a:srgbClr val="0070C0"/>
                </a:solidFill>
              </a:rPr>
              <a:t>. </a:t>
            </a:r>
            <a:r>
              <a:rPr lang="sr-Latn-RS" sz="2000" dirty="0">
                <a:solidFill>
                  <a:srgbClr val="0070C0"/>
                </a:solidFill>
              </a:rPr>
              <a:t>Windows može redovno da proverava da li postoje ispravke za računar i da ih automatski instalira.</a:t>
            </a:r>
          </a:p>
          <a:p>
            <a:r>
              <a:rPr lang="sr-Latn-RS" sz="2000" b="1" dirty="0">
                <a:solidFill>
                  <a:srgbClr val="92D050"/>
                </a:solidFill>
              </a:rPr>
              <a:t>Zaštita od virusa</a:t>
            </a:r>
            <a:r>
              <a:rPr lang="sr-Latn-RS" sz="2000" b="1" dirty="0">
                <a:solidFill>
                  <a:srgbClr val="0070C0"/>
                </a:solidFill>
              </a:rPr>
              <a:t>. </a:t>
            </a:r>
            <a:r>
              <a:rPr lang="sr-Latn-RS" sz="2000" dirty="0">
                <a:solidFill>
                  <a:srgbClr val="0070C0"/>
                </a:solidFill>
              </a:rPr>
              <a:t>Antivirusni program pomaže u zaštiti računara od virusa, crva i drugih bezbednosnih pretnji.</a:t>
            </a:r>
          </a:p>
          <a:p>
            <a:r>
              <a:rPr lang="sr-Latn-RS" sz="2000" b="1" dirty="0">
                <a:solidFill>
                  <a:srgbClr val="92D050"/>
                </a:solidFill>
              </a:rPr>
              <a:t>Zaštita od špijunskog softvera i drugog malvera</a:t>
            </a:r>
            <a:r>
              <a:rPr lang="sr-Latn-RS" sz="2000" b="1" dirty="0">
                <a:solidFill>
                  <a:srgbClr val="0070C0"/>
                </a:solidFill>
              </a:rPr>
              <a:t>.</a:t>
            </a:r>
            <a:r>
              <a:rPr lang="sr-Latn-RS" sz="2000" dirty="0">
                <a:solidFill>
                  <a:srgbClr val="0070C0"/>
                </a:solidFill>
              </a:rPr>
              <a:t> Antispajver program pomaže pri zaštiti računara od špijunskog softvera i ostalog potencijalno neželjenog softvera.</a:t>
            </a:r>
          </a:p>
        </p:txBody>
      </p:sp>
      <p:pic>
        <p:nvPicPr>
          <p:cNvPr id="7" name="Rezervirano mjesto sadržaja 5" descr="18.gif"/>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rot="20525681">
            <a:off x="1600316" y="4870350"/>
            <a:ext cx="1655664" cy="1540198"/>
          </a:xfrm>
          <a:prstGeom prst="rect">
            <a:avLst/>
          </a:prstGeom>
        </p:spPr>
      </p:pic>
    </p:spTree>
    <p:extLst>
      <p:ext uri="{BB962C8B-B14F-4D97-AF65-F5344CB8AC3E}">
        <p14:creationId xmlns:p14="http://schemas.microsoft.com/office/powerpoint/2010/main" val="24654224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2426" y="228600"/>
            <a:ext cx="7680960" cy="896144"/>
          </a:xfrm>
        </p:spPr>
        <p:txBody>
          <a:bodyPr>
            <a:normAutofit fontScale="90000"/>
          </a:bodyPr>
          <a:lstStyle/>
          <a:p>
            <a:r>
              <a:rPr lang="sr-Latn-RS" sz="2800" dirty="0" smtClean="0">
                <a:solidFill>
                  <a:srgbClr val="00B0F0"/>
                </a:solidFill>
              </a:rPr>
              <a:t>          </a:t>
            </a:r>
            <a:r>
              <a:rPr lang="sr-Latn-RS" sz="2900" dirty="0" smtClean="0">
                <a:solidFill>
                  <a:srgbClr val="00B0F0"/>
                </a:solidFill>
              </a:rPr>
              <a:t>Ljudi </a:t>
            </a:r>
            <a:r>
              <a:rPr lang="sr-Latn-RS" sz="2900" dirty="0">
                <a:solidFill>
                  <a:srgbClr val="00B0F0"/>
                </a:solidFill>
              </a:rPr>
              <a:t>koji ti prete preko </a:t>
            </a:r>
            <a:r>
              <a:rPr lang="sr-Latn-RS" sz="2900" dirty="0" smtClean="0">
                <a:solidFill>
                  <a:srgbClr val="00B0F0"/>
                </a:solidFill>
              </a:rPr>
              <a:t>društvenih mreža</a:t>
            </a:r>
            <a:r>
              <a:rPr lang="sr-Latn-RS" sz="2900" dirty="0">
                <a:solidFill>
                  <a:srgbClr val="00B0F0"/>
                </a:solidFill>
              </a:rPr>
              <a:t>.</a:t>
            </a:r>
            <a:br>
              <a:rPr lang="sr-Latn-RS" sz="2900" dirty="0">
                <a:solidFill>
                  <a:srgbClr val="00B0F0"/>
                </a:solidFill>
              </a:rPr>
            </a:br>
            <a:endParaRPr lang="sr-Latn-RS" sz="2900" dirty="0">
              <a:solidFill>
                <a:srgbClr val="00B0F0"/>
              </a:solidFill>
            </a:endParaRPr>
          </a:p>
        </p:txBody>
      </p:sp>
      <p:sp>
        <p:nvSpPr>
          <p:cNvPr id="5" name="TextBox 4"/>
          <p:cNvSpPr txBox="1"/>
          <p:nvPr/>
        </p:nvSpPr>
        <p:spPr>
          <a:xfrm>
            <a:off x="395536" y="908720"/>
            <a:ext cx="6912768" cy="369332"/>
          </a:xfrm>
          <a:prstGeom prst="rect">
            <a:avLst/>
          </a:prstGeom>
          <a:noFill/>
        </p:spPr>
        <p:txBody>
          <a:bodyPr wrap="square" rtlCol="0">
            <a:spAutoFit/>
          </a:bodyPr>
          <a:lstStyle/>
          <a:p>
            <a:r>
              <a:rPr lang="sr-Latn-RS" dirty="0" smtClean="0">
                <a:solidFill>
                  <a:srgbClr val="00B050"/>
                </a:solidFill>
              </a:rPr>
              <a:t>LJUDI KOJI TI PRETE PREKO DRUŠTVENIH MREŽA KAO ŠTO SU:</a:t>
            </a:r>
            <a:endParaRPr lang="sr-Latn-RS" dirty="0">
              <a:solidFill>
                <a:srgbClr val="00B05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880" y="1400537"/>
            <a:ext cx="936104" cy="8674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5082" y="1373983"/>
            <a:ext cx="993676" cy="89400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1400537"/>
            <a:ext cx="936105" cy="908720"/>
          </a:xfrm>
          <a:prstGeom prst="rect">
            <a:avLst/>
          </a:prstGeom>
        </p:spPr>
      </p:pic>
      <p:sp>
        <p:nvSpPr>
          <p:cNvPr id="9" name="TextBox 8"/>
          <p:cNvSpPr txBox="1"/>
          <p:nvPr/>
        </p:nvSpPr>
        <p:spPr>
          <a:xfrm>
            <a:off x="107504" y="2309257"/>
            <a:ext cx="1440160" cy="369332"/>
          </a:xfrm>
          <a:prstGeom prst="rect">
            <a:avLst/>
          </a:prstGeom>
          <a:noFill/>
        </p:spPr>
        <p:txBody>
          <a:bodyPr wrap="square" rtlCol="0">
            <a:spAutoFit/>
          </a:bodyPr>
          <a:lstStyle/>
          <a:p>
            <a:r>
              <a:rPr lang="sr-Latn-RS" dirty="0" smtClean="0"/>
              <a:t>   </a:t>
            </a:r>
            <a:r>
              <a:rPr lang="sr-Latn-RS" dirty="0" smtClean="0">
                <a:solidFill>
                  <a:srgbClr val="00B0F0"/>
                </a:solidFill>
              </a:rPr>
              <a:t>FACEBOOK</a:t>
            </a:r>
            <a:endParaRPr lang="sr-Latn-RS" dirty="0">
              <a:solidFill>
                <a:srgbClr val="00B0F0"/>
              </a:solidFill>
            </a:endParaRPr>
          </a:p>
        </p:txBody>
      </p:sp>
      <p:sp>
        <p:nvSpPr>
          <p:cNvPr id="10" name="TextBox 9"/>
          <p:cNvSpPr txBox="1"/>
          <p:nvPr/>
        </p:nvSpPr>
        <p:spPr>
          <a:xfrm>
            <a:off x="3059832" y="2309257"/>
            <a:ext cx="1584176" cy="369332"/>
          </a:xfrm>
          <a:prstGeom prst="rect">
            <a:avLst/>
          </a:prstGeom>
          <a:noFill/>
        </p:spPr>
        <p:txBody>
          <a:bodyPr wrap="square" rtlCol="0">
            <a:spAutoFit/>
          </a:bodyPr>
          <a:lstStyle/>
          <a:p>
            <a:r>
              <a:rPr lang="sr-Latn-RS" dirty="0" smtClean="0">
                <a:solidFill>
                  <a:srgbClr val="00B0F0"/>
                </a:solidFill>
              </a:rPr>
              <a:t>      TWITTER</a:t>
            </a:r>
            <a:endParaRPr lang="sr-Latn-RS" dirty="0">
              <a:solidFill>
                <a:srgbClr val="00B0F0"/>
              </a:solidFill>
            </a:endParaRPr>
          </a:p>
        </p:txBody>
      </p:sp>
      <p:sp>
        <p:nvSpPr>
          <p:cNvPr id="11" name="TextBox 10"/>
          <p:cNvSpPr txBox="1"/>
          <p:nvPr/>
        </p:nvSpPr>
        <p:spPr>
          <a:xfrm>
            <a:off x="5868144" y="2309257"/>
            <a:ext cx="1080120" cy="369332"/>
          </a:xfrm>
          <a:prstGeom prst="rect">
            <a:avLst/>
          </a:prstGeom>
          <a:noFill/>
        </p:spPr>
        <p:txBody>
          <a:bodyPr wrap="square" rtlCol="0">
            <a:spAutoFit/>
          </a:bodyPr>
          <a:lstStyle/>
          <a:p>
            <a:r>
              <a:rPr lang="sr-Latn-RS" dirty="0" smtClean="0">
                <a:solidFill>
                  <a:srgbClr val="00B0F0"/>
                </a:solidFill>
              </a:rPr>
              <a:t> SKYPE </a:t>
            </a:r>
            <a:endParaRPr lang="sr-Latn-RS" dirty="0">
              <a:solidFill>
                <a:srgbClr val="00B0F0"/>
              </a:solidFill>
            </a:endParaRPr>
          </a:p>
        </p:txBody>
      </p:sp>
      <p:sp>
        <p:nvSpPr>
          <p:cNvPr id="2" name="TextBox 1"/>
          <p:cNvSpPr txBox="1"/>
          <p:nvPr/>
        </p:nvSpPr>
        <p:spPr>
          <a:xfrm>
            <a:off x="179512" y="2678588"/>
            <a:ext cx="8784976" cy="646331"/>
          </a:xfrm>
          <a:prstGeom prst="rect">
            <a:avLst/>
          </a:prstGeom>
          <a:noFill/>
        </p:spPr>
        <p:txBody>
          <a:bodyPr wrap="square" rtlCol="0">
            <a:spAutoFit/>
          </a:bodyPr>
          <a:lstStyle/>
          <a:p>
            <a:r>
              <a:rPr lang="sr-Latn-RS" dirty="0" smtClean="0">
                <a:solidFill>
                  <a:srgbClr val="FF0000"/>
                </a:solidFill>
              </a:rPr>
              <a:t>Oni te mogu ucenjivati npr. Ukradu ti neku privatnu sliku a,da bi ti je vratili moraš da im ispuniš sve zahteve,ili ti šalju preteće poruke.</a:t>
            </a:r>
            <a:endParaRPr lang="sr-Latn-RS" dirty="0">
              <a:solidFill>
                <a:srgbClr val="FF0000"/>
              </a:solidFill>
            </a:endParaRPr>
          </a:p>
        </p:txBody>
      </p:sp>
      <p:sp>
        <p:nvSpPr>
          <p:cNvPr id="4" name="TextBox 3"/>
          <p:cNvSpPr txBox="1"/>
          <p:nvPr/>
        </p:nvSpPr>
        <p:spPr>
          <a:xfrm>
            <a:off x="179512" y="3429000"/>
            <a:ext cx="2232248" cy="3416320"/>
          </a:xfrm>
          <a:prstGeom prst="rect">
            <a:avLst/>
          </a:prstGeom>
          <a:noFill/>
        </p:spPr>
        <p:txBody>
          <a:bodyPr wrap="square" rtlCol="0">
            <a:spAutoFit/>
          </a:bodyPr>
          <a:lstStyle/>
          <a:p>
            <a:pPr algn="ctr"/>
            <a:r>
              <a:rPr lang="sr-Latn-CS" dirty="0">
                <a:solidFill>
                  <a:srgbClr val="FF0000"/>
                </a:solidFill>
              </a:rPr>
              <a:t>Fotografije takođe spadaju u privatne informacije i da je na kretanje digitalnih slika po Internetu gotovo nemoguće uticati. Stoga slike putem interneta treba slati samo poznatim osobama. Inače, mogu se lako zloupotrebiti.</a:t>
            </a:r>
            <a:endParaRPr lang="en-US" dirty="0">
              <a:solidFill>
                <a:srgbClr val="FF0000"/>
              </a:solidFill>
            </a:endParaRPr>
          </a:p>
        </p:txBody>
      </p:sp>
      <p:sp>
        <p:nvSpPr>
          <p:cNvPr id="12" name="TextBox 11"/>
          <p:cNvSpPr txBox="1"/>
          <p:nvPr/>
        </p:nvSpPr>
        <p:spPr>
          <a:xfrm>
            <a:off x="3995936" y="3429000"/>
            <a:ext cx="4536504" cy="1200329"/>
          </a:xfrm>
          <a:prstGeom prst="rect">
            <a:avLst/>
          </a:prstGeom>
          <a:noFill/>
        </p:spPr>
        <p:txBody>
          <a:bodyPr wrap="square" rtlCol="0">
            <a:spAutoFit/>
          </a:bodyPr>
          <a:lstStyle/>
          <a:p>
            <a:r>
              <a:rPr lang="sr-Latn-RS" dirty="0" smtClean="0">
                <a:solidFill>
                  <a:srgbClr val="FF0000"/>
                </a:solidFill>
              </a:rPr>
              <a:t>Kada ti neko salje preteće poruke nemoj da se plašiš nego ih ignoriši i oobavezno prijavi roditeljima ili nekoj starijoj osobi.Obavezno sačuvaj poruku kao dokaz.</a:t>
            </a:r>
            <a:endParaRPr lang="sr-Latn-RS" dirty="0">
              <a:solidFill>
                <a:srgbClr val="FF0000"/>
              </a:solidFill>
            </a:endParaRPr>
          </a:p>
        </p:txBody>
      </p:sp>
      <p:sp>
        <p:nvSpPr>
          <p:cNvPr id="13" name="TextBox 12"/>
          <p:cNvSpPr txBox="1"/>
          <p:nvPr/>
        </p:nvSpPr>
        <p:spPr>
          <a:xfrm>
            <a:off x="3995936" y="4941168"/>
            <a:ext cx="4896544" cy="984244"/>
          </a:xfrm>
          <a:prstGeom prst="rect">
            <a:avLst/>
          </a:prstGeom>
          <a:noFill/>
        </p:spPr>
        <p:txBody>
          <a:bodyPr wrap="square" rtlCol="0">
            <a:spAutoFit/>
          </a:bodyPr>
          <a:lstStyle/>
          <a:p>
            <a:pPr>
              <a:lnSpc>
                <a:spcPct val="80000"/>
              </a:lnSpc>
            </a:pPr>
            <a:r>
              <a:rPr lang="en-US" dirty="0" err="1">
                <a:solidFill>
                  <a:srgbClr val="FF0000"/>
                </a:solidFill>
              </a:rPr>
              <a:t>Ljudi</a:t>
            </a:r>
            <a:r>
              <a:rPr lang="en-US" dirty="0">
                <a:solidFill>
                  <a:srgbClr val="FF0000"/>
                </a:solidFill>
              </a:rPr>
              <a:t> </a:t>
            </a:r>
            <a:r>
              <a:rPr lang="en-US" dirty="0" err="1">
                <a:solidFill>
                  <a:srgbClr val="FF0000"/>
                </a:solidFill>
              </a:rPr>
              <a:t>koji</a:t>
            </a:r>
            <a:r>
              <a:rPr lang="en-US" dirty="0">
                <a:solidFill>
                  <a:srgbClr val="FF0000"/>
                </a:solidFill>
              </a:rPr>
              <a:t> se </a:t>
            </a:r>
            <a:r>
              <a:rPr lang="en-US" dirty="0" err="1">
                <a:solidFill>
                  <a:srgbClr val="FF0000"/>
                </a:solidFill>
              </a:rPr>
              <a:t>sreću</a:t>
            </a:r>
            <a:r>
              <a:rPr lang="en-US" dirty="0">
                <a:solidFill>
                  <a:srgbClr val="FF0000"/>
                </a:solidFill>
              </a:rPr>
              <a:t> </a:t>
            </a:r>
            <a:r>
              <a:rPr lang="en-US" dirty="0" err="1">
                <a:solidFill>
                  <a:srgbClr val="FF0000"/>
                </a:solidFill>
              </a:rPr>
              <a:t>na</a:t>
            </a:r>
            <a:r>
              <a:rPr lang="en-US" dirty="0">
                <a:solidFill>
                  <a:srgbClr val="FF0000"/>
                </a:solidFill>
              </a:rPr>
              <a:t> </a:t>
            </a:r>
            <a:r>
              <a:rPr lang="en-US" dirty="0" err="1">
                <a:solidFill>
                  <a:srgbClr val="FF0000"/>
                </a:solidFill>
              </a:rPr>
              <a:t>Internetu</a:t>
            </a:r>
            <a:r>
              <a:rPr lang="en-US" dirty="0">
                <a:solidFill>
                  <a:srgbClr val="FF0000"/>
                </a:solidFill>
              </a:rPr>
              <a:t> </a:t>
            </a:r>
            <a:r>
              <a:rPr lang="en-US" dirty="0" err="1">
                <a:solidFill>
                  <a:srgbClr val="FF0000"/>
                </a:solidFill>
              </a:rPr>
              <a:t>nisu</a:t>
            </a:r>
            <a:r>
              <a:rPr lang="en-US" dirty="0">
                <a:solidFill>
                  <a:srgbClr val="FF0000"/>
                </a:solidFill>
              </a:rPr>
              <a:t> </a:t>
            </a:r>
            <a:r>
              <a:rPr lang="en-US" dirty="0" err="1">
                <a:solidFill>
                  <a:srgbClr val="FF0000"/>
                </a:solidFill>
              </a:rPr>
              <a:t>uvek</a:t>
            </a:r>
            <a:r>
              <a:rPr lang="en-US" dirty="0">
                <a:solidFill>
                  <a:srgbClr val="FF0000"/>
                </a:solidFill>
              </a:rPr>
              <a:t> </a:t>
            </a:r>
            <a:r>
              <a:rPr lang="en-US" dirty="0" err="1">
                <a:solidFill>
                  <a:srgbClr val="FF0000"/>
                </a:solidFill>
              </a:rPr>
              <a:t>onakvi</a:t>
            </a:r>
            <a:r>
              <a:rPr lang="en-US" dirty="0">
                <a:solidFill>
                  <a:srgbClr val="FF0000"/>
                </a:solidFill>
              </a:rPr>
              <a:t> </a:t>
            </a:r>
            <a:r>
              <a:rPr lang="en-US" dirty="0" err="1">
                <a:solidFill>
                  <a:srgbClr val="FF0000"/>
                </a:solidFill>
              </a:rPr>
              <a:t>kakvima</a:t>
            </a:r>
            <a:r>
              <a:rPr lang="en-US" dirty="0">
                <a:solidFill>
                  <a:srgbClr val="FF0000"/>
                </a:solidFill>
              </a:rPr>
              <a:t> se </a:t>
            </a:r>
            <a:r>
              <a:rPr lang="en-US" dirty="0" err="1">
                <a:solidFill>
                  <a:srgbClr val="FF0000"/>
                </a:solidFill>
              </a:rPr>
              <a:t>predstavljaju</a:t>
            </a:r>
            <a:r>
              <a:rPr lang="sr-Latn-CS" dirty="0">
                <a:solidFill>
                  <a:srgbClr val="FF0000"/>
                </a:solidFill>
              </a:rPr>
              <a:t>. Štitite</a:t>
            </a:r>
            <a:r>
              <a:rPr lang="en-US" dirty="0">
                <a:solidFill>
                  <a:srgbClr val="FF0000"/>
                </a:solidFill>
              </a:rPr>
              <a:t> </a:t>
            </a:r>
            <a:r>
              <a:rPr lang="en-US" dirty="0" err="1">
                <a:solidFill>
                  <a:srgbClr val="FF0000"/>
                </a:solidFill>
              </a:rPr>
              <a:t>sopstvenu</a:t>
            </a:r>
            <a:r>
              <a:rPr lang="en-US" dirty="0">
                <a:solidFill>
                  <a:srgbClr val="FF0000"/>
                </a:solidFill>
              </a:rPr>
              <a:t> </a:t>
            </a:r>
            <a:r>
              <a:rPr lang="en-US" dirty="0" err="1">
                <a:solidFill>
                  <a:srgbClr val="FF0000"/>
                </a:solidFill>
              </a:rPr>
              <a:t>privatnost</a:t>
            </a:r>
            <a:r>
              <a:rPr lang="en-US" dirty="0">
                <a:solidFill>
                  <a:srgbClr val="FF0000"/>
                </a:solidFill>
              </a:rPr>
              <a:t> </a:t>
            </a:r>
            <a:r>
              <a:rPr lang="en-US" dirty="0" err="1">
                <a:solidFill>
                  <a:srgbClr val="FF0000"/>
                </a:solidFill>
              </a:rPr>
              <a:t>na</a:t>
            </a:r>
            <a:r>
              <a:rPr lang="en-US" dirty="0">
                <a:solidFill>
                  <a:srgbClr val="FF0000"/>
                </a:solidFill>
              </a:rPr>
              <a:t> </a:t>
            </a:r>
            <a:r>
              <a:rPr lang="en-US" dirty="0" err="1">
                <a:solidFill>
                  <a:srgbClr val="FF0000"/>
                </a:solidFill>
              </a:rPr>
              <a:t>Internetu</a:t>
            </a:r>
            <a:r>
              <a:rPr lang="en-US" dirty="0">
                <a:solidFill>
                  <a:srgbClr val="FF0000"/>
                </a:solidFill>
              </a:rPr>
              <a:t> </a:t>
            </a:r>
            <a:r>
              <a:rPr lang="en-US" dirty="0" err="1">
                <a:solidFill>
                  <a:srgbClr val="FF0000"/>
                </a:solidFill>
              </a:rPr>
              <a:t>na</a:t>
            </a:r>
            <a:r>
              <a:rPr lang="en-US" dirty="0">
                <a:solidFill>
                  <a:srgbClr val="FF0000"/>
                </a:solidFill>
              </a:rPr>
              <a:t> </a:t>
            </a:r>
            <a:r>
              <a:rPr lang="en-US" dirty="0" err="1">
                <a:solidFill>
                  <a:srgbClr val="FF0000"/>
                </a:solidFill>
              </a:rPr>
              <a:t>isti</a:t>
            </a:r>
            <a:r>
              <a:rPr lang="en-US" dirty="0">
                <a:solidFill>
                  <a:srgbClr val="FF0000"/>
                </a:solidFill>
              </a:rPr>
              <a:t> </a:t>
            </a:r>
            <a:r>
              <a:rPr lang="en-US" dirty="0" err="1">
                <a:solidFill>
                  <a:srgbClr val="FF0000"/>
                </a:solidFill>
              </a:rPr>
              <a:t>način</a:t>
            </a:r>
            <a:r>
              <a:rPr lang="en-US" dirty="0">
                <a:solidFill>
                  <a:srgbClr val="FF0000"/>
                </a:solidFill>
              </a:rPr>
              <a:t> </a:t>
            </a:r>
            <a:r>
              <a:rPr lang="en-US" dirty="0" err="1">
                <a:solidFill>
                  <a:srgbClr val="FF0000"/>
                </a:solidFill>
              </a:rPr>
              <a:t>kao</a:t>
            </a:r>
            <a:r>
              <a:rPr lang="en-US" dirty="0">
                <a:solidFill>
                  <a:srgbClr val="FF0000"/>
                </a:solidFill>
              </a:rPr>
              <a:t> </a:t>
            </a:r>
            <a:r>
              <a:rPr lang="en-US" dirty="0" err="1">
                <a:solidFill>
                  <a:srgbClr val="FF0000"/>
                </a:solidFill>
              </a:rPr>
              <a:t>što</a:t>
            </a:r>
            <a:r>
              <a:rPr lang="en-US" dirty="0">
                <a:solidFill>
                  <a:srgbClr val="FF0000"/>
                </a:solidFill>
              </a:rPr>
              <a:t> se to </a:t>
            </a:r>
            <a:r>
              <a:rPr lang="en-US" dirty="0" err="1">
                <a:solidFill>
                  <a:srgbClr val="FF0000"/>
                </a:solidFill>
              </a:rPr>
              <a:t>radi</a:t>
            </a:r>
            <a:r>
              <a:rPr lang="en-US" dirty="0">
                <a:solidFill>
                  <a:srgbClr val="FF0000"/>
                </a:solidFill>
              </a:rPr>
              <a:t> u </a:t>
            </a:r>
            <a:r>
              <a:rPr lang="en-US" dirty="0" err="1" smtClean="0">
                <a:solidFill>
                  <a:srgbClr val="FF0000"/>
                </a:solidFill>
              </a:rPr>
              <a:t>stv</a:t>
            </a:r>
            <a:r>
              <a:rPr lang="sr-Latn-RS" dirty="0" smtClean="0">
                <a:solidFill>
                  <a:srgbClr val="FF0000"/>
                </a:solidFill>
              </a:rPr>
              <a:t>a</a:t>
            </a:r>
            <a:r>
              <a:rPr lang="en-US" dirty="0" err="1" smtClean="0">
                <a:solidFill>
                  <a:srgbClr val="FF0000"/>
                </a:solidFill>
              </a:rPr>
              <a:t>rnom</a:t>
            </a:r>
            <a:r>
              <a:rPr lang="en-US" dirty="0" smtClean="0">
                <a:solidFill>
                  <a:srgbClr val="FF0000"/>
                </a:solidFill>
              </a:rPr>
              <a:t> </a:t>
            </a:r>
            <a:r>
              <a:rPr lang="en-US" dirty="0" err="1">
                <a:solidFill>
                  <a:srgbClr val="FF0000"/>
                </a:solidFill>
              </a:rPr>
              <a:t>životu</a:t>
            </a:r>
            <a:r>
              <a:rPr lang="en-US" dirty="0">
                <a:solidFill>
                  <a:srgbClr val="FF0000"/>
                </a:solidFill>
              </a:rPr>
              <a:t>.</a:t>
            </a:r>
          </a:p>
        </p:txBody>
      </p:sp>
    </p:spTree>
    <p:extLst>
      <p:ext uri="{BB962C8B-B14F-4D97-AF65-F5344CB8AC3E}">
        <p14:creationId xmlns:p14="http://schemas.microsoft.com/office/powerpoint/2010/main" val="42715279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80">
                                          <p:stCondLst>
                                            <p:cond delay="0"/>
                                          </p:stCondLst>
                                        </p:cTn>
                                        <p:tgtEl>
                                          <p:spTgt spid="9"/>
                                        </p:tgtEl>
                                      </p:cBhvr>
                                    </p:animEffect>
                                    <p:anim calcmode="lin" valueType="num">
                                      <p:cBhvr>
                                        <p:cTn id="3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4" dur="26">
                                          <p:stCondLst>
                                            <p:cond delay="650"/>
                                          </p:stCondLst>
                                        </p:cTn>
                                        <p:tgtEl>
                                          <p:spTgt spid="9"/>
                                        </p:tgtEl>
                                      </p:cBhvr>
                                      <p:to x="100000" y="60000"/>
                                    </p:animScale>
                                    <p:animScale>
                                      <p:cBhvr>
                                        <p:cTn id="45" dur="166" decel="50000">
                                          <p:stCondLst>
                                            <p:cond delay="676"/>
                                          </p:stCondLst>
                                        </p:cTn>
                                        <p:tgtEl>
                                          <p:spTgt spid="9"/>
                                        </p:tgtEl>
                                      </p:cBhvr>
                                      <p:to x="100000" y="100000"/>
                                    </p:animScale>
                                    <p:animScale>
                                      <p:cBhvr>
                                        <p:cTn id="46" dur="26">
                                          <p:stCondLst>
                                            <p:cond delay="1312"/>
                                          </p:stCondLst>
                                        </p:cTn>
                                        <p:tgtEl>
                                          <p:spTgt spid="9"/>
                                        </p:tgtEl>
                                      </p:cBhvr>
                                      <p:to x="100000" y="80000"/>
                                    </p:animScale>
                                    <p:animScale>
                                      <p:cBhvr>
                                        <p:cTn id="47" dur="166" decel="50000">
                                          <p:stCondLst>
                                            <p:cond delay="1338"/>
                                          </p:stCondLst>
                                        </p:cTn>
                                        <p:tgtEl>
                                          <p:spTgt spid="9"/>
                                        </p:tgtEl>
                                      </p:cBhvr>
                                      <p:to x="100000" y="100000"/>
                                    </p:animScale>
                                    <p:animScale>
                                      <p:cBhvr>
                                        <p:cTn id="48" dur="26">
                                          <p:stCondLst>
                                            <p:cond delay="1642"/>
                                          </p:stCondLst>
                                        </p:cTn>
                                        <p:tgtEl>
                                          <p:spTgt spid="9"/>
                                        </p:tgtEl>
                                      </p:cBhvr>
                                      <p:to x="100000" y="90000"/>
                                    </p:animScale>
                                    <p:animScale>
                                      <p:cBhvr>
                                        <p:cTn id="49" dur="166" decel="50000">
                                          <p:stCondLst>
                                            <p:cond delay="1668"/>
                                          </p:stCondLst>
                                        </p:cTn>
                                        <p:tgtEl>
                                          <p:spTgt spid="9"/>
                                        </p:tgtEl>
                                      </p:cBhvr>
                                      <p:to x="100000" y="100000"/>
                                    </p:animScale>
                                    <p:animScale>
                                      <p:cBhvr>
                                        <p:cTn id="50" dur="26">
                                          <p:stCondLst>
                                            <p:cond delay="1808"/>
                                          </p:stCondLst>
                                        </p:cTn>
                                        <p:tgtEl>
                                          <p:spTgt spid="9"/>
                                        </p:tgtEl>
                                      </p:cBhvr>
                                      <p:to x="100000" y="95000"/>
                                    </p:animScale>
                                    <p:animScale>
                                      <p:cBhvr>
                                        <p:cTn id="51" dur="166" decel="50000">
                                          <p:stCondLst>
                                            <p:cond delay="1834"/>
                                          </p:stCondLst>
                                        </p:cTn>
                                        <p:tgtEl>
                                          <p:spTgt spid="9"/>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580">
                                          <p:stCondLst>
                                            <p:cond delay="0"/>
                                          </p:stCondLst>
                                        </p:cTn>
                                        <p:tgtEl>
                                          <p:spTgt spid="7"/>
                                        </p:tgtEl>
                                      </p:cBhvr>
                                    </p:animEffect>
                                    <p:anim calcmode="lin" valueType="num">
                                      <p:cBhvr>
                                        <p:cTn id="5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2" dur="26">
                                          <p:stCondLst>
                                            <p:cond delay="650"/>
                                          </p:stCondLst>
                                        </p:cTn>
                                        <p:tgtEl>
                                          <p:spTgt spid="7"/>
                                        </p:tgtEl>
                                      </p:cBhvr>
                                      <p:to x="100000" y="60000"/>
                                    </p:animScale>
                                    <p:animScale>
                                      <p:cBhvr>
                                        <p:cTn id="63" dur="166" decel="50000">
                                          <p:stCondLst>
                                            <p:cond delay="676"/>
                                          </p:stCondLst>
                                        </p:cTn>
                                        <p:tgtEl>
                                          <p:spTgt spid="7"/>
                                        </p:tgtEl>
                                      </p:cBhvr>
                                      <p:to x="100000" y="100000"/>
                                    </p:animScale>
                                    <p:animScale>
                                      <p:cBhvr>
                                        <p:cTn id="64" dur="26">
                                          <p:stCondLst>
                                            <p:cond delay="1312"/>
                                          </p:stCondLst>
                                        </p:cTn>
                                        <p:tgtEl>
                                          <p:spTgt spid="7"/>
                                        </p:tgtEl>
                                      </p:cBhvr>
                                      <p:to x="100000" y="80000"/>
                                    </p:animScale>
                                    <p:animScale>
                                      <p:cBhvr>
                                        <p:cTn id="65" dur="166" decel="50000">
                                          <p:stCondLst>
                                            <p:cond delay="1338"/>
                                          </p:stCondLst>
                                        </p:cTn>
                                        <p:tgtEl>
                                          <p:spTgt spid="7"/>
                                        </p:tgtEl>
                                      </p:cBhvr>
                                      <p:to x="100000" y="100000"/>
                                    </p:animScale>
                                    <p:animScale>
                                      <p:cBhvr>
                                        <p:cTn id="66" dur="26">
                                          <p:stCondLst>
                                            <p:cond delay="1642"/>
                                          </p:stCondLst>
                                        </p:cTn>
                                        <p:tgtEl>
                                          <p:spTgt spid="7"/>
                                        </p:tgtEl>
                                      </p:cBhvr>
                                      <p:to x="100000" y="90000"/>
                                    </p:animScale>
                                    <p:animScale>
                                      <p:cBhvr>
                                        <p:cTn id="67" dur="166" decel="50000">
                                          <p:stCondLst>
                                            <p:cond delay="1668"/>
                                          </p:stCondLst>
                                        </p:cTn>
                                        <p:tgtEl>
                                          <p:spTgt spid="7"/>
                                        </p:tgtEl>
                                      </p:cBhvr>
                                      <p:to x="100000" y="100000"/>
                                    </p:animScale>
                                    <p:animScale>
                                      <p:cBhvr>
                                        <p:cTn id="68" dur="26">
                                          <p:stCondLst>
                                            <p:cond delay="1808"/>
                                          </p:stCondLst>
                                        </p:cTn>
                                        <p:tgtEl>
                                          <p:spTgt spid="7"/>
                                        </p:tgtEl>
                                      </p:cBhvr>
                                      <p:to x="100000" y="95000"/>
                                    </p:animScale>
                                    <p:animScale>
                                      <p:cBhvr>
                                        <p:cTn id="69" dur="166" decel="50000">
                                          <p:stCondLst>
                                            <p:cond delay="1834"/>
                                          </p:stCondLst>
                                        </p:cTn>
                                        <p:tgtEl>
                                          <p:spTgt spid="7"/>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down)">
                                      <p:cBhvr>
                                        <p:cTn id="74" dur="580">
                                          <p:stCondLst>
                                            <p:cond delay="0"/>
                                          </p:stCondLst>
                                        </p:cTn>
                                        <p:tgtEl>
                                          <p:spTgt spid="10"/>
                                        </p:tgtEl>
                                      </p:cBhvr>
                                    </p:animEffect>
                                    <p:anim calcmode="lin" valueType="num">
                                      <p:cBhvr>
                                        <p:cTn id="7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0" dur="26">
                                          <p:stCondLst>
                                            <p:cond delay="650"/>
                                          </p:stCondLst>
                                        </p:cTn>
                                        <p:tgtEl>
                                          <p:spTgt spid="10"/>
                                        </p:tgtEl>
                                      </p:cBhvr>
                                      <p:to x="100000" y="60000"/>
                                    </p:animScale>
                                    <p:animScale>
                                      <p:cBhvr>
                                        <p:cTn id="81" dur="166" decel="50000">
                                          <p:stCondLst>
                                            <p:cond delay="676"/>
                                          </p:stCondLst>
                                        </p:cTn>
                                        <p:tgtEl>
                                          <p:spTgt spid="10"/>
                                        </p:tgtEl>
                                      </p:cBhvr>
                                      <p:to x="100000" y="100000"/>
                                    </p:animScale>
                                    <p:animScale>
                                      <p:cBhvr>
                                        <p:cTn id="82" dur="26">
                                          <p:stCondLst>
                                            <p:cond delay="1312"/>
                                          </p:stCondLst>
                                        </p:cTn>
                                        <p:tgtEl>
                                          <p:spTgt spid="10"/>
                                        </p:tgtEl>
                                      </p:cBhvr>
                                      <p:to x="100000" y="80000"/>
                                    </p:animScale>
                                    <p:animScale>
                                      <p:cBhvr>
                                        <p:cTn id="83" dur="166" decel="50000">
                                          <p:stCondLst>
                                            <p:cond delay="1338"/>
                                          </p:stCondLst>
                                        </p:cTn>
                                        <p:tgtEl>
                                          <p:spTgt spid="10"/>
                                        </p:tgtEl>
                                      </p:cBhvr>
                                      <p:to x="100000" y="100000"/>
                                    </p:animScale>
                                    <p:animScale>
                                      <p:cBhvr>
                                        <p:cTn id="84" dur="26">
                                          <p:stCondLst>
                                            <p:cond delay="1642"/>
                                          </p:stCondLst>
                                        </p:cTn>
                                        <p:tgtEl>
                                          <p:spTgt spid="10"/>
                                        </p:tgtEl>
                                      </p:cBhvr>
                                      <p:to x="100000" y="90000"/>
                                    </p:animScale>
                                    <p:animScale>
                                      <p:cBhvr>
                                        <p:cTn id="85" dur="166" decel="50000">
                                          <p:stCondLst>
                                            <p:cond delay="1668"/>
                                          </p:stCondLst>
                                        </p:cTn>
                                        <p:tgtEl>
                                          <p:spTgt spid="10"/>
                                        </p:tgtEl>
                                      </p:cBhvr>
                                      <p:to x="100000" y="100000"/>
                                    </p:animScale>
                                    <p:animScale>
                                      <p:cBhvr>
                                        <p:cTn id="86" dur="26">
                                          <p:stCondLst>
                                            <p:cond delay="1808"/>
                                          </p:stCondLst>
                                        </p:cTn>
                                        <p:tgtEl>
                                          <p:spTgt spid="10"/>
                                        </p:tgtEl>
                                      </p:cBhvr>
                                      <p:to x="100000" y="95000"/>
                                    </p:animScale>
                                    <p:animScale>
                                      <p:cBhvr>
                                        <p:cTn id="87" dur="166" decel="50000">
                                          <p:stCondLst>
                                            <p:cond delay="1834"/>
                                          </p:stCondLst>
                                        </p:cTn>
                                        <p:tgtEl>
                                          <p:spTgt spid="10"/>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nodeType="click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down)">
                                      <p:cBhvr>
                                        <p:cTn id="92" dur="580">
                                          <p:stCondLst>
                                            <p:cond delay="0"/>
                                          </p:stCondLst>
                                        </p:cTn>
                                        <p:tgtEl>
                                          <p:spTgt spid="8"/>
                                        </p:tgtEl>
                                      </p:cBhvr>
                                    </p:animEffect>
                                    <p:anim calcmode="lin" valueType="num">
                                      <p:cBhvr>
                                        <p:cTn id="9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8" dur="26">
                                          <p:stCondLst>
                                            <p:cond delay="650"/>
                                          </p:stCondLst>
                                        </p:cTn>
                                        <p:tgtEl>
                                          <p:spTgt spid="8"/>
                                        </p:tgtEl>
                                      </p:cBhvr>
                                      <p:to x="100000" y="60000"/>
                                    </p:animScale>
                                    <p:animScale>
                                      <p:cBhvr>
                                        <p:cTn id="99" dur="166" decel="50000">
                                          <p:stCondLst>
                                            <p:cond delay="676"/>
                                          </p:stCondLst>
                                        </p:cTn>
                                        <p:tgtEl>
                                          <p:spTgt spid="8"/>
                                        </p:tgtEl>
                                      </p:cBhvr>
                                      <p:to x="100000" y="100000"/>
                                    </p:animScale>
                                    <p:animScale>
                                      <p:cBhvr>
                                        <p:cTn id="100" dur="26">
                                          <p:stCondLst>
                                            <p:cond delay="1312"/>
                                          </p:stCondLst>
                                        </p:cTn>
                                        <p:tgtEl>
                                          <p:spTgt spid="8"/>
                                        </p:tgtEl>
                                      </p:cBhvr>
                                      <p:to x="100000" y="80000"/>
                                    </p:animScale>
                                    <p:animScale>
                                      <p:cBhvr>
                                        <p:cTn id="101" dur="166" decel="50000">
                                          <p:stCondLst>
                                            <p:cond delay="1338"/>
                                          </p:stCondLst>
                                        </p:cTn>
                                        <p:tgtEl>
                                          <p:spTgt spid="8"/>
                                        </p:tgtEl>
                                      </p:cBhvr>
                                      <p:to x="100000" y="100000"/>
                                    </p:animScale>
                                    <p:animScale>
                                      <p:cBhvr>
                                        <p:cTn id="102" dur="26">
                                          <p:stCondLst>
                                            <p:cond delay="1642"/>
                                          </p:stCondLst>
                                        </p:cTn>
                                        <p:tgtEl>
                                          <p:spTgt spid="8"/>
                                        </p:tgtEl>
                                      </p:cBhvr>
                                      <p:to x="100000" y="90000"/>
                                    </p:animScale>
                                    <p:animScale>
                                      <p:cBhvr>
                                        <p:cTn id="103" dur="166" decel="50000">
                                          <p:stCondLst>
                                            <p:cond delay="1668"/>
                                          </p:stCondLst>
                                        </p:cTn>
                                        <p:tgtEl>
                                          <p:spTgt spid="8"/>
                                        </p:tgtEl>
                                      </p:cBhvr>
                                      <p:to x="100000" y="100000"/>
                                    </p:animScale>
                                    <p:animScale>
                                      <p:cBhvr>
                                        <p:cTn id="104" dur="26">
                                          <p:stCondLst>
                                            <p:cond delay="1808"/>
                                          </p:stCondLst>
                                        </p:cTn>
                                        <p:tgtEl>
                                          <p:spTgt spid="8"/>
                                        </p:tgtEl>
                                      </p:cBhvr>
                                      <p:to x="100000" y="95000"/>
                                    </p:animScale>
                                    <p:animScale>
                                      <p:cBhvr>
                                        <p:cTn id="105" dur="166" decel="50000">
                                          <p:stCondLst>
                                            <p:cond delay="1834"/>
                                          </p:stCondLst>
                                        </p:cTn>
                                        <p:tgtEl>
                                          <p:spTgt spid="8"/>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580">
                                          <p:stCondLst>
                                            <p:cond delay="0"/>
                                          </p:stCondLst>
                                        </p:cTn>
                                        <p:tgtEl>
                                          <p:spTgt spid="11"/>
                                        </p:tgtEl>
                                      </p:cBhvr>
                                    </p:animEffect>
                                    <p:anim calcmode="lin" valueType="num">
                                      <p:cBhvr>
                                        <p:cTn id="11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6" dur="26">
                                          <p:stCondLst>
                                            <p:cond delay="650"/>
                                          </p:stCondLst>
                                        </p:cTn>
                                        <p:tgtEl>
                                          <p:spTgt spid="11"/>
                                        </p:tgtEl>
                                      </p:cBhvr>
                                      <p:to x="100000" y="60000"/>
                                    </p:animScale>
                                    <p:animScale>
                                      <p:cBhvr>
                                        <p:cTn id="117" dur="166" decel="50000">
                                          <p:stCondLst>
                                            <p:cond delay="676"/>
                                          </p:stCondLst>
                                        </p:cTn>
                                        <p:tgtEl>
                                          <p:spTgt spid="11"/>
                                        </p:tgtEl>
                                      </p:cBhvr>
                                      <p:to x="100000" y="100000"/>
                                    </p:animScale>
                                    <p:animScale>
                                      <p:cBhvr>
                                        <p:cTn id="118" dur="26">
                                          <p:stCondLst>
                                            <p:cond delay="1312"/>
                                          </p:stCondLst>
                                        </p:cTn>
                                        <p:tgtEl>
                                          <p:spTgt spid="11"/>
                                        </p:tgtEl>
                                      </p:cBhvr>
                                      <p:to x="100000" y="80000"/>
                                    </p:animScale>
                                    <p:animScale>
                                      <p:cBhvr>
                                        <p:cTn id="119" dur="166" decel="50000">
                                          <p:stCondLst>
                                            <p:cond delay="1338"/>
                                          </p:stCondLst>
                                        </p:cTn>
                                        <p:tgtEl>
                                          <p:spTgt spid="11"/>
                                        </p:tgtEl>
                                      </p:cBhvr>
                                      <p:to x="100000" y="100000"/>
                                    </p:animScale>
                                    <p:animScale>
                                      <p:cBhvr>
                                        <p:cTn id="120" dur="26">
                                          <p:stCondLst>
                                            <p:cond delay="1642"/>
                                          </p:stCondLst>
                                        </p:cTn>
                                        <p:tgtEl>
                                          <p:spTgt spid="11"/>
                                        </p:tgtEl>
                                      </p:cBhvr>
                                      <p:to x="100000" y="90000"/>
                                    </p:animScale>
                                    <p:animScale>
                                      <p:cBhvr>
                                        <p:cTn id="121" dur="166" decel="50000">
                                          <p:stCondLst>
                                            <p:cond delay="1668"/>
                                          </p:stCondLst>
                                        </p:cTn>
                                        <p:tgtEl>
                                          <p:spTgt spid="11"/>
                                        </p:tgtEl>
                                      </p:cBhvr>
                                      <p:to x="100000" y="100000"/>
                                    </p:animScale>
                                    <p:animScale>
                                      <p:cBhvr>
                                        <p:cTn id="122" dur="26">
                                          <p:stCondLst>
                                            <p:cond delay="1808"/>
                                          </p:stCondLst>
                                        </p:cTn>
                                        <p:tgtEl>
                                          <p:spTgt spid="11"/>
                                        </p:tgtEl>
                                      </p:cBhvr>
                                      <p:to x="100000" y="95000"/>
                                    </p:animScale>
                                    <p:animScale>
                                      <p:cBhvr>
                                        <p:cTn id="123" dur="166" decel="50000">
                                          <p:stCondLst>
                                            <p:cond delay="1834"/>
                                          </p:stCondLst>
                                        </p:cTn>
                                        <p:tgtEl>
                                          <p:spTgt spid="11"/>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2">
                                            <p:txEl>
                                              <p:pRg st="0" end="0"/>
                                            </p:txEl>
                                          </p:spTgt>
                                        </p:tgtEl>
                                        <p:attrNameLst>
                                          <p:attrName>style.visibility</p:attrName>
                                        </p:attrNameLst>
                                      </p:cBhvr>
                                      <p:to>
                                        <p:strVal val="visible"/>
                                      </p:to>
                                    </p:set>
                                    <p:animEffect transition="in" filter="fade">
                                      <p:cBhvr>
                                        <p:cTn id="128" dur="1000"/>
                                        <p:tgtEl>
                                          <p:spTgt spid="2">
                                            <p:txEl>
                                              <p:pRg st="0" end="0"/>
                                            </p:txEl>
                                          </p:spTgt>
                                        </p:tgtEl>
                                      </p:cBhvr>
                                    </p:animEffect>
                                    <p:anim calcmode="lin" valueType="num">
                                      <p:cBhvr>
                                        <p:cTn id="12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1" presetClass="entr" presetSubtype="1" fill="hold" grpId="0" nodeType="click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wheel(1)">
                                      <p:cBhvr>
                                        <p:cTn id="135" dur="2000"/>
                                        <p:tgtEl>
                                          <p:spTgt spid="4"/>
                                        </p:tgtEl>
                                      </p:cBhvr>
                                    </p:animEffect>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12"/>
                                        </p:tgtEl>
                                        <p:attrNameLst>
                                          <p:attrName>style.visibility</p:attrName>
                                        </p:attrNameLst>
                                      </p:cBhvr>
                                      <p:to>
                                        <p:strVal val="visible"/>
                                      </p:to>
                                    </p:set>
                                    <p:animEffect transition="in" filter="fade">
                                      <p:cBhvr>
                                        <p:cTn id="140" dur="1000"/>
                                        <p:tgtEl>
                                          <p:spTgt spid="12"/>
                                        </p:tgtEl>
                                      </p:cBhvr>
                                    </p:animEffect>
                                    <p:anim calcmode="lin" valueType="num">
                                      <p:cBhvr>
                                        <p:cTn id="141" dur="1000" fill="hold"/>
                                        <p:tgtEl>
                                          <p:spTgt spid="12"/>
                                        </p:tgtEl>
                                        <p:attrNameLst>
                                          <p:attrName>ppt_x</p:attrName>
                                        </p:attrNameLst>
                                      </p:cBhvr>
                                      <p:tavLst>
                                        <p:tav tm="0">
                                          <p:val>
                                            <p:strVal val="#ppt_x"/>
                                          </p:val>
                                        </p:tav>
                                        <p:tav tm="100000">
                                          <p:val>
                                            <p:strVal val="#ppt_x"/>
                                          </p:val>
                                        </p:tav>
                                      </p:tavLst>
                                    </p:anim>
                                    <p:anim calcmode="lin" valueType="num">
                                      <p:cBhvr>
                                        <p:cTn id="1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5" presetClass="entr" presetSubtype="0" fill="hold" grpId="0" nodeType="click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fade">
                                      <p:cBhvr>
                                        <p:cTn id="147" dur="2000"/>
                                        <p:tgtEl>
                                          <p:spTgt spid="13"/>
                                        </p:tgtEl>
                                      </p:cBhvr>
                                    </p:animEffect>
                                    <p:anim calcmode="lin" valueType="num">
                                      <p:cBhvr>
                                        <p:cTn id="148" dur="2000" fill="hold"/>
                                        <p:tgtEl>
                                          <p:spTgt spid="13"/>
                                        </p:tgtEl>
                                        <p:attrNameLst>
                                          <p:attrName>ppt_w</p:attrName>
                                        </p:attrNameLst>
                                      </p:cBhvr>
                                      <p:tavLst>
                                        <p:tav tm="0" fmla="#ppt_w*sin(2.5*pi*$)">
                                          <p:val>
                                            <p:fltVal val="0"/>
                                          </p:val>
                                        </p:tav>
                                        <p:tav tm="100000">
                                          <p:val>
                                            <p:fltVal val="1"/>
                                          </p:val>
                                        </p:tav>
                                      </p:tavLst>
                                    </p:anim>
                                    <p:anim calcmode="lin" valueType="num">
                                      <p:cBhvr>
                                        <p:cTn id="14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allAtOnce"/>
      <p:bldP spid="9" grpId="0"/>
      <p:bldP spid="10" grpId="0"/>
      <p:bldP spid="11" grpId="0"/>
      <p:bldP spid="2" grpId="0" build="p"/>
      <p:bldP spid="4"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116632"/>
            <a:ext cx="6696744" cy="523220"/>
          </a:xfrm>
          <a:prstGeom prst="rect">
            <a:avLst/>
          </a:prstGeom>
          <a:noFill/>
        </p:spPr>
        <p:txBody>
          <a:bodyPr wrap="square" rtlCol="0">
            <a:spAutoFit/>
          </a:bodyPr>
          <a:lstStyle/>
          <a:p>
            <a:r>
              <a:rPr lang="sr-Latn-RS" sz="2800" dirty="0" smtClean="0">
                <a:solidFill>
                  <a:srgbClr val="00B0F0"/>
                </a:solidFill>
              </a:rPr>
              <a:t>     Korisni servisi na internetu su:</a:t>
            </a:r>
            <a:endParaRPr lang="en-US" sz="2800" dirty="0">
              <a:solidFill>
                <a:srgbClr val="00B0F0"/>
              </a:solidFill>
            </a:endParaRPr>
          </a:p>
        </p:txBody>
      </p:sp>
      <p:sp>
        <p:nvSpPr>
          <p:cNvPr id="3" name="TextBox 2"/>
          <p:cNvSpPr txBox="1"/>
          <p:nvPr/>
        </p:nvSpPr>
        <p:spPr>
          <a:xfrm>
            <a:off x="690465" y="2276872"/>
            <a:ext cx="1728192" cy="369332"/>
          </a:xfrm>
          <a:prstGeom prst="rect">
            <a:avLst/>
          </a:prstGeom>
          <a:noFill/>
        </p:spPr>
        <p:txBody>
          <a:bodyPr wrap="square" rtlCol="0">
            <a:spAutoFit/>
          </a:bodyPr>
          <a:lstStyle/>
          <a:p>
            <a:r>
              <a:rPr lang="sr-Latn-RS" dirty="0" smtClean="0">
                <a:solidFill>
                  <a:srgbClr val="FFFF00"/>
                </a:solidFill>
              </a:rPr>
              <a:t>     GOOGLE</a:t>
            </a:r>
            <a:endParaRPr lang="en-US"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54" y="752872"/>
            <a:ext cx="2081014" cy="1524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752872"/>
            <a:ext cx="1501899" cy="1476375"/>
          </a:xfrm>
          <a:prstGeom prst="rect">
            <a:avLst/>
          </a:prstGeom>
        </p:spPr>
      </p:pic>
      <p:sp>
        <p:nvSpPr>
          <p:cNvPr id="7" name="TextBox 6"/>
          <p:cNvSpPr txBox="1"/>
          <p:nvPr/>
        </p:nvSpPr>
        <p:spPr>
          <a:xfrm>
            <a:off x="3563888" y="2229247"/>
            <a:ext cx="1357883" cy="369332"/>
          </a:xfrm>
          <a:prstGeom prst="rect">
            <a:avLst/>
          </a:prstGeom>
          <a:noFill/>
        </p:spPr>
        <p:txBody>
          <a:bodyPr wrap="square" rtlCol="0">
            <a:spAutoFit/>
          </a:bodyPr>
          <a:lstStyle/>
          <a:p>
            <a:r>
              <a:rPr lang="sr-Latn-RS" dirty="0" smtClean="0">
                <a:solidFill>
                  <a:srgbClr val="FFFF00"/>
                </a:solidFill>
              </a:rPr>
              <a:t>WIKIPEDIJA</a:t>
            </a:r>
            <a:endParaRPr lang="en-US" dirty="0">
              <a:solidFill>
                <a:srgbClr val="FFFF0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639852"/>
            <a:ext cx="1644774" cy="1312168"/>
          </a:xfrm>
          <a:prstGeom prst="rect">
            <a:avLst/>
          </a:prstGeom>
        </p:spPr>
      </p:pic>
      <p:sp>
        <p:nvSpPr>
          <p:cNvPr id="9" name="TextBox 8"/>
          <p:cNvSpPr txBox="1"/>
          <p:nvPr/>
        </p:nvSpPr>
        <p:spPr>
          <a:xfrm>
            <a:off x="5796136" y="2229247"/>
            <a:ext cx="1644774" cy="369332"/>
          </a:xfrm>
          <a:prstGeom prst="rect">
            <a:avLst/>
          </a:prstGeom>
          <a:noFill/>
        </p:spPr>
        <p:txBody>
          <a:bodyPr wrap="square" rtlCol="0">
            <a:spAutoFit/>
          </a:bodyPr>
          <a:lstStyle/>
          <a:p>
            <a:r>
              <a:rPr lang="sr-Latn-RS" dirty="0" smtClean="0"/>
              <a:t>       </a:t>
            </a:r>
            <a:r>
              <a:rPr lang="sr-Latn-RS" dirty="0" smtClean="0">
                <a:solidFill>
                  <a:srgbClr val="FFFF00"/>
                </a:solidFill>
              </a:rPr>
              <a:t>G-MAIL</a:t>
            </a:r>
            <a:endParaRPr lang="en-US" dirty="0">
              <a:solidFill>
                <a:srgbClr val="FFFF00"/>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8481" y="2996409"/>
            <a:ext cx="1714500" cy="1838696"/>
          </a:xfrm>
          <a:prstGeom prst="rect">
            <a:avLst/>
          </a:prstGeom>
        </p:spPr>
      </p:pic>
      <p:sp>
        <p:nvSpPr>
          <p:cNvPr id="11" name="TextBox 10"/>
          <p:cNvSpPr txBox="1"/>
          <p:nvPr/>
        </p:nvSpPr>
        <p:spPr>
          <a:xfrm>
            <a:off x="1478481" y="4941167"/>
            <a:ext cx="1714500" cy="646331"/>
          </a:xfrm>
          <a:prstGeom prst="rect">
            <a:avLst/>
          </a:prstGeom>
          <a:noFill/>
        </p:spPr>
        <p:txBody>
          <a:bodyPr wrap="square" rtlCol="0">
            <a:spAutoFit/>
          </a:bodyPr>
          <a:lstStyle/>
          <a:p>
            <a:r>
              <a:rPr lang="sr-Latn-RS" dirty="0" smtClean="0">
                <a:solidFill>
                  <a:srgbClr val="FFFF00"/>
                </a:solidFill>
                <a:hlinkClick r:id="rId6"/>
              </a:rPr>
              <a:t>WWW.KLIKNI</a:t>
            </a:r>
            <a:r>
              <a:rPr lang="sr-Latn-RS" dirty="0" smtClean="0">
                <a:solidFill>
                  <a:srgbClr val="FFFF00"/>
                </a:solidFill>
              </a:rPr>
              <a:t> BEZBEDNO.RS</a:t>
            </a:r>
            <a:endParaRPr lang="en-US" dirty="0">
              <a:solidFill>
                <a:srgbClr val="FFFF00"/>
              </a:solidFill>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8845" y="3000348"/>
            <a:ext cx="2439355" cy="2004813"/>
          </a:xfrm>
          <a:prstGeom prst="rect">
            <a:avLst/>
          </a:prstGeom>
        </p:spPr>
      </p:pic>
      <p:sp>
        <p:nvSpPr>
          <p:cNvPr id="12" name="TextBox 11"/>
          <p:cNvSpPr txBox="1"/>
          <p:nvPr/>
        </p:nvSpPr>
        <p:spPr>
          <a:xfrm>
            <a:off x="5508104" y="5079666"/>
            <a:ext cx="2232248" cy="369332"/>
          </a:xfrm>
          <a:prstGeom prst="rect">
            <a:avLst/>
          </a:prstGeom>
          <a:noFill/>
        </p:spPr>
        <p:txBody>
          <a:bodyPr wrap="square" rtlCol="0">
            <a:spAutoFit/>
          </a:bodyPr>
          <a:lstStyle/>
          <a:p>
            <a:pPr algn="ctr"/>
            <a:r>
              <a:rPr lang="sr-Latn-RS" dirty="0" smtClean="0"/>
              <a:t>    </a:t>
            </a:r>
            <a:r>
              <a:rPr lang="sr-Latn-RS" dirty="0" smtClean="0">
                <a:solidFill>
                  <a:srgbClr val="FFFF00"/>
                </a:solidFill>
              </a:rPr>
              <a:t>youtube</a:t>
            </a:r>
            <a:endParaRPr lang="en-US" dirty="0">
              <a:solidFill>
                <a:srgbClr val="FFFF00"/>
              </a:solidFill>
            </a:endParaRPr>
          </a:p>
        </p:txBody>
      </p:sp>
    </p:spTree>
    <p:extLst>
      <p:ext uri="{BB962C8B-B14F-4D97-AF65-F5344CB8AC3E}">
        <p14:creationId xmlns:p14="http://schemas.microsoft.com/office/powerpoint/2010/main" val="17680622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heel(1)">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80">
                                          <p:stCondLst>
                                            <p:cond delay="0"/>
                                          </p:stCondLst>
                                        </p:cTn>
                                        <p:tgtEl>
                                          <p:spTgt spid="8"/>
                                        </p:tgtEl>
                                      </p:cBhvr>
                                    </p:animEffect>
                                    <p:anim calcmode="lin" valueType="num">
                                      <p:cBhvr>
                                        <p:cTn id="6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6" dur="26">
                                          <p:stCondLst>
                                            <p:cond delay="650"/>
                                          </p:stCondLst>
                                        </p:cTn>
                                        <p:tgtEl>
                                          <p:spTgt spid="8"/>
                                        </p:tgtEl>
                                      </p:cBhvr>
                                      <p:to x="100000" y="60000"/>
                                    </p:animScale>
                                    <p:animScale>
                                      <p:cBhvr>
                                        <p:cTn id="67" dur="166" decel="50000">
                                          <p:stCondLst>
                                            <p:cond delay="676"/>
                                          </p:stCondLst>
                                        </p:cTn>
                                        <p:tgtEl>
                                          <p:spTgt spid="8"/>
                                        </p:tgtEl>
                                      </p:cBhvr>
                                      <p:to x="100000" y="100000"/>
                                    </p:animScale>
                                    <p:animScale>
                                      <p:cBhvr>
                                        <p:cTn id="68" dur="26">
                                          <p:stCondLst>
                                            <p:cond delay="1312"/>
                                          </p:stCondLst>
                                        </p:cTn>
                                        <p:tgtEl>
                                          <p:spTgt spid="8"/>
                                        </p:tgtEl>
                                      </p:cBhvr>
                                      <p:to x="100000" y="80000"/>
                                    </p:animScale>
                                    <p:animScale>
                                      <p:cBhvr>
                                        <p:cTn id="69" dur="166" decel="50000">
                                          <p:stCondLst>
                                            <p:cond delay="1338"/>
                                          </p:stCondLst>
                                        </p:cTn>
                                        <p:tgtEl>
                                          <p:spTgt spid="8"/>
                                        </p:tgtEl>
                                      </p:cBhvr>
                                      <p:to x="100000" y="100000"/>
                                    </p:animScale>
                                    <p:animScale>
                                      <p:cBhvr>
                                        <p:cTn id="70" dur="26">
                                          <p:stCondLst>
                                            <p:cond delay="1642"/>
                                          </p:stCondLst>
                                        </p:cTn>
                                        <p:tgtEl>
                                          <p:spTgt spid="8"/>
                                        </p:tgtEl>
                                      </p:cBhvr>
                                      <p:to x="100000" y="90000"/>
                                    </p:animScale>
                                    <p:animScale>
                                      <p:cBhvr>
                                        <p:cTn id="71" dur="166" decel="50000">
                                          <p:stCondLst>
                                            <p:cond delay="1668"/>
                                          </p:stCondLst>
                                        </p:cTn>
                                        <p:tgtEl>
                                          <p:spTgt spid="8"/>
                                        </p:tgtEl>
                                      </p:cBhvr>
                                      <p:to x="100000" y="100000"/>
                                    </p:animScale>
                                    <p:animScale>
                                      <p:cBhvr>
                                        <p:cTn id="72" dur="26">
                                          <p:stCondLst>
                                            <p:cond delay="1808"/>
                                          </p:stCondLst>
                                        </p:cTn>
                                        <p:tgtEl>
                                          <p:spTgt spid="8"/>
                                        </p:tgtEl>
                                      </p:cBhvr>
                                      <p:to x="100000" y="95000"/>
                                    </p:animScale>
                                    <p:animScale>
                                      <p:cBhvr>
                                        <p:cTn id="73" dur="166" decel="50000">
                                          <p:stCondLst>
                                            <p:cond delay="1834"/>
                                          </p:stCondLst>
                                        </p:cTn>
                                        <p:tgtEl>
                                          <p:spTgt spid="8"/>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heel(1)">
                                      <p:cBhvr>
                                        <p:cTn id="78" dur="2000"/>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down)">
                                      <p:cBhvr>
                                        <p:cTn id="83" dur="580">
                                          <p:stCondLst>
                                            <p:cond delay="0"/>
                                          </p:stCondLst>
                                        </p:cTn>
                                        <p:tgtEl>
                                          <p:spTgt spid="10"/>
                                        </p:tgtEl>
                                      </p:cBhvr>
                                    </p:animEffect>
                                    <p:anim calcmode="lin" valueType="num">
                                      <p:cBhvr>
                                        <p:cTn id="8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9" dur="26">
                                          <p:stCondLst>
                                            <p:cond delay="650"/>
                                          </p:stCondLst>
                                        </p:cTn>
                                        <p:tgtEl>
                                          <p:spTgt spid="10"/>
                                        </p:tgtEl>
                                      </p:cBhvr>
                                      <p:to x="100000" y="60000"/>
                                    </p:animScale>
                                    <p:animScale>
                                      <p:cBhvr>
                                        <p:cTn id="90" dur="166" decel="50000">
                                          <p:stCondLst>
                                            <p:cond delay="676"/>
                                          </p:stCondLst>
                                        </p:cTn>
                                        <p:tgtEl>
                                          <p:spTgt spid="10"/>
                                        </p:tgtEl>
                                      </p:cBhvr>
                                      <p:to x="100000" y="100000"/>
                                    </p:animScale>
                                    <p:animScale>
                                      <p:cBhvr>
                                        <p:cTn id="91" dur="26">
                                          <p:stCondLst>
                                            <p:cond delay="1312"/>
                                          </p:stCondLst>
                                        </p:cTn>
                                        <p:tgtEl>
                                          <p:spTgt spid="10"/>
                                        </p:tgtEl>
                                      </p:cBhvr>
                                      <p:to x="100000" y="80000"/>
                                    </p:animScale>
                                    <p:animScale>
                                      <p:cBhvr>
                                        <p:cTn id="92" dur="166" decel="50000">
                                          <p:stCondLst>
                                            <p:cond delay="1338"/>
                                          </p:stCondLst>
                                        </p:cTn>
                                        <p:tgtEl>
                                          <p:spTgt spid="10"/>
                                        </p:tgtEl>
                                      </p:cBhvr>
                                      <p:to x="100000" y="100000"/>
                                    </p:animScale>
                                    <p:animScale>
                                      <p:cBhvr>
                                        <p:cTn id="93" dur="26">
                                          <p:stCondLst>
                                            <p:cond delay="1642"/>
                                          </p:stCondLst>
                                        </p:cTn>
                                        <p:tgtEl>
                                          <p:spTgt spid="10"/>
                                        </p:tgtEl>
                                      </p:cBhvr>
                                      <p:to x="100000" y="90000"/>
                                    </p:animScale>
                                    <p:animScale>
                                      <p:cBhvr>
                                        <p:cTn id="94" dur="166" decel="50000">
                                          <p:stCondLst>
                                            <p:cond delay="1668"/>
                                          </p:stCondLst>
                                        </p:cTn>
                                        <p:tgtEl>
                                          <p:spTgt spid="10"/>
                                        </p:tgtEl>
                                      </p:cBhvr>
                                      <p:to x="100000" y="100000"/>
                                    </p:animScale>
                                    <p:animScale>
                                      <p:cBhvr>
                                        <p:cTn id="95" dur="26">
                                          <p:stCondLst>
                                            <p:cond delay="1808"/>
                                          </p:stCondLst>
                                        </p:cTn>
                                        <p:tgtEl>
                                          <p:spTgt spid="10"/>
                                        </p:tgtEl>
                                      </p:cBhvr>
                                      <p:to x="100000" y="95000"/>
                                    </p:animScale>
                                    <p:animScale>
                                      <p:cBhvr>
                                        <p:cTn id="96" dur="166" decel="50000">
                                          <p:stCondLst>
                                            <p:cond delay="1834"/>
                                          </p:stCondLst>
                                        </p:cTn>
                                        <p:tgtEl>
                                          <p:spTgt spid="10"/>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1" presetClass="entr" presetSubtype="1" fill="hold" grpId="0" nodeType="click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wheel(1)">
                                      <p:cBhvr>
                                        <p:cTn id="101" dur="2000"/>
                                        <p:tgtEl>
                                          <p:spTgt spid="11"/>
                                        </p:tgtEl>
                                      </p:cBhvr>
                                    </p:animEffect>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nodeType="clickEffect">
                                  <p:stCondLst>
                                    <p:cond delay="0"/>
                                  </p:stCondLst>
                                  <p:childTnLst>
                                    <p:set>
                                      <p:cBhvr>
                                        <p:cTn id="105" dur="1" fill="hold">
                                          <p:stCondLst>
                                            <p:cond delay="0"/>
                                          </p:stCondLst>
                                        </p:cTn>
                                        <p:tgtEl>
                                          <p:spTgt spid="2"/>
                                        </p:tgtEl>
                                        <p:attrNameLst>
                                          <p:attrName>style.visibility</p:attrName>
                                        </p:attrNameLst>
                                      </p:cBhvr>
                                      <p:to>
                                        <p:strVal val="visible"/>
                                      </p:to>
                                    </p:set>
                                    <p:animEffect transition="in" filter="wipe(down)">
                                      <p:cBhvr>
                                        <p:cTn id="106" dur="580">
                                          <p:stCondLst>
                                            <p:cond delay="0"/>
                                          </p:stCondLst>
                                        </p:cTn>
                                        <p:tgtEl>
                                          <p:spTgt spid="2"/>
                                        </p:tgtEl>
                                      </p:cBhvr>
                                    </p:animEffect>
                                    <p:anim calcmode="lin" valueType="num">
                                      <p:cBhvr>
                                        <p:cTn id="10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12" dur="26">
                                          <p:stCondLst>
                                            <p:cond delay="650"/>
                                          </p:stCondLst>
                                        </p:cTn>
                                        <p:tgtEl>
                                          <p:spTgt spid="2"/>
                                        </p:tgtEl>
                                      </p:cBhvr>
                                      <p:to x="100000" y="60000"/>
                                    </p:animScale>
                                    <p:animScale>
                                      <p:cBhvr>
                                        <p:cTn id="113" dur="166" decel="50000">
                                          <p:stCondLst>
                                            <p:cond delay="676"/>
                                          </p:stCondLst>
                                        </p:cTn>
                                        <p:tgtEl>
                                          <p:spTgt spid="2"/>
                                        </p:tgtEl>
                                      </p:cBhvr>
                                      <p:to x="100000" y="100000"/>
                                    </p:animScale>
                                    <p:animScale>
                                      <p:cBhvr>
                                        <p:cTn id="114" dur="26">
                                          <p:stCondLst>
                                            <p:cond delay="1312"/>
                                          </p:stCondLst>
                                        </p:cTn>
                                        <p:tgtEl>
                                          <p:spTgt spid="2"/>
                                        </p:tgtEl>
                                      </p:cBhvr>
                                      <p:to x="100000" y="80000"/>
                                    </p:animScale>
                                    <p:animScale>
                                      <p:cBhvr>
                                        <p:cTn id="115" dur="166" decel="50000">
                                          <p:stCondLst>
                                            <p:cond delay="1338"/>
                                          </p:stCondLst>
                                        </p:cTn>
                                        <p:tgtEl>
                                          <p:spTgt spid="2"/>
                                        </p:tgtEl>
                                      </p:cBhvr>
                                      <p:to x="100000" y="100000"/>
                                    </p:animScale>
                                    <p:animScale>
                                      <p:cBhvr>
                                        <p:cTn id="116" dur="26">
                                          <p:stCondLst>
                                            <p:cond delay="1642"/>
                                          </p:stCondLst>
                                        </p:cTn>
                                        <p:tgtEl>
                                          <p:spTgt spid="2"/>
                                        </p:tgtEl>
                                      </p:cBhvr>
                                      <p:to x="100000" y="90000"/>
                                    </p:animScale>
                                    <p:animScale>
                                      <p:cBhvr>
                                        <p:cTn id="117" dur="166" decel="50000">
                                          <p:stCondLst>
                                            <p:cond delay="1668"/>
                                          </p:stCondLst>
                                        </p:cTn>
                                        <p:tgtEl>
                                          <p:spTgt spid="2"/>
                                        </p:tgtEl>
                                      </p:cBhvr>
                                      <p:to x="100000" y="100000"/>
                                    </p:animScale>
                                    <p:animScale>
                                      <p:cBhvr>
                                        <p:cTn id="118" dur="26">
                                          <p:stCondLst>
                                            <p:cond delay="1808"/>
                                          </p:stCondLst>
                                        </p:cTn>
                                        <p:tgtEl>
                                          <p:spTgt spid="2"/>
                                        </p:tgtEl>
                                      </p:cBhvr>
                                      <p:to x="100000" y="95000"/>
                                    </p:animScale>
                                    <p:animScale>
                                      <p:cBhvr>
                                        <p:cTn id="119" dur="166" decel="50000">
                                          <p:stCondLst>
                                            <p:cond delay="1834"/>
                                          </p:stCondLst>
                                        </p:cTn>
                                        <p:tgtEl>
                                          <p:spTgt spid="2"/>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45" presetClass="entr" presetSubtype="0" fill="hold" grpId="0" nodeType="click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fade">
                                      <p:cBhvr>
                                        <p:cTn id="124" dur="2000"/>
                                        <p:tgtEl>
                                          <p:spTgt spid="12"/>
                                        </p:tgtEl>
                                      </p:cBhvr>
                                    </p:animEffect>
                                    <p:anim calcmode="lin" valueType="num">
                                      <p:cBhvr>
                                        <p:cTn id="125" dur="2000" fill="hold"/>
                                        <p:tgtEl>
                                          <p:spTgt spid="12"/>
                                        </p:tgtEl>
                                        <p:attrNameLst>
                                          <p:attrName>ppt_w</p:attrName>
                                        </p:attrNameLst>
                                      </p:cBhvr>
                                      <p:tavLst>
                                        <p:tav tm="0" fmla="#ppt_w*sin(2.5*pi*$)">
                                          <p:val>
                                            <p:fltVal val="0"/>
                                          </p:val>
                                        </p:tav>
                                        <p:tav tm="100000">
                                          <p:val>
                                            <p:fltVal val="1"/>
                                          </p:val>
                                        </p:tav>
                                      </p:tavLst>
                                    </p:anim>
                                    <p:anim calcmode="lin" valueType="num">
                                      <p:cBhvr>
                                        <p:cTn id="12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7664" y="116632"/>
            <a:ext cx="6264696" cy="1107996"/>
          </a:xfrm>
          <a:prstGeom prst="rect">
            <a:avLst/>
          </a:prstGeom>
          <a:noFill/>
        </p:spPr>
        <p:txBody>
          <a:bodyPr wrap="square" rtlCol="0">
            <a:spAutoFit/>
          </a:bodyPr>
          <a:lstStyle/>
          <a:p>
            <a:r>
              <a:rPr lang="sr-Latn-RS" sz="6600" dirty="0" smtClean="0"/>
              <a:t>        </a:t>
            </a:r>
            <a:r>
              <a:rPr lang="sr-Latn-RS" sz="6600" dirty="0" smtClean="0">
                <a:solidFill>
                  <a:srgbClr val="FFFF00"/>
                </a:solidFill>
              </a:rPr>
              <a:t>G</a:t>
            </a:r>
            <a:r>
              <a:rPr lang="sr-Latn-RS" sz="6600" dirty="0" smtClean="0">
                <a:solidFill>
                  <a:srgbClr val="FF0000"/>
                </a:solidFill>
              </a:rPr>
              <a:t>O</a:t>
            </a:r>
            <a:r>
              <a:rPr lang="sr-Latn-RS" sz="6600" dirty="0" smtClean="0">
                <a:solidFill>
                  <a:srgbClr val="92D050"/>
                </a:solidFill>
              </a:rPr>
              <a:t>O</a:t>
            </a:r>
            <a:r>
              <a:rPr lang="sr-Latn-RS" sz="6600" dirty="0" smtClean="0">
                <a:solidFill>
                  <a:srgbClr val="00B0F0"/>
                </a:solidFill>
              </a:rPr>
              <a:t>G</a:t>
            </a:r>
            <a:r>
              <a:rPr lang="sr-Latn-RS" sz="6600" dirty="0" smtClean="0">
                <a:solidFill>
                  <a:srgbClr val="002060"/>
                </a:solidFill>
              </a:rPr>
              <a:t>L</a:t>
            </a:r>
            <a:r>
              <a:rPr lang="sr-Latn-RS" sz="6600" dirty="0" smtClean="0">
                <a:solidFill>
                  <a:srgbClr val="7030A0"/>
                </a:solidFill>
              </a:rPr>
              <a:t>E</a:t>
            </a:r>
            <a:endParaRPr lang="en-US" sz="6600" dirty="0">
              <a:solidFill>
                <a:srgbClr val="7030A0"/>
              </a:solidFill>
            </a:endParaRPr>
          </a:p>
        </p:txBody>
      </p:sp>
      <p:sp>
        <p:nvSpPr>
          <p:cNvPr id="7" name="TextBox 6"/>
          <p:cNvSpPr txBox="1"/>
          <p:nvPr/>
        </p:nvSpPr>
        <p:spPr>
          <a:xfrm>
            <a:off x="251520" y="1224628"/>
            <a:ext cx="4032448" cy="1200329"/>
          </a:xfrm>
          <a:prstGeom prst="rect">
            <a:avLst/>
          </a:prstGeom>
          <a:noFill/>
        </p:spPr>
        <p:txBody>
          <a:bodyPr wrap="square" rtlCol="0">
            <a:spAutoFit/>
          </a:bodyPr>
          <a:lstStyle/>
          <a:p>
            <a:r>
              <a:rPr lang="sr-Latn-RS" dirty="0" smtClean="0">
                <a:solidFill>
                  <a:srgbClr val="C00000"/>
                </a:solidFill>
              </a:rPr>
              <a:t>Google je jedna od najboljih internet stranica koje omogućavaju pretragu,ako ne i najbolja.Osnovali su ga dva studenta </a:t>
            </a:r>
            <a:r>
              <a:rPr lang="en-US" dirty="0">
                <a:solidFill>
                  <a:srgbClr val="C00000"/>
                </a:solidFill>
              </a:rPr>
              <a:t>Larry Page i Sergey </a:t>
            </a:r>
            <a:r>
              <a:rPr lang="en-US" dirty="0" err="1">
                <a:solidFill>
                  <a:srgbClr val="C00000"/>
                </a:solidFill>
              </a:rPr>
              <a:t>Brin</a:t>
            </a:r>
            <a:r>
              <a:rPr lang="en-US" dirty="0">
                <a:solidFill>
                  <a:srgbClr val="C00000"/>
                </a:solidFill>
              </a:rPr>
              <a:t>. </a:t>
            </a:r>
          </a:p>
        </p:txBody>
      </p:sp>
      <p:sp>
        <p:nvSpPr>
          <p:cNvPr id="8" name="Rectangle 7"/>
          <p:cNvSpPr/>
          <p:nvPr/>
        </p:nvSpPr>
        <p:spPr>
          <a:xfrm rot="278730">
            <a:off x="4272671" y="1340768"/>
            <a:ext cx="4572000" cy="2862322"/>
          </a:xfrm>
          <a:prstGeom prst="rect">
            <a:avLst/>
          </a:prstGeom>
        </p:spPr>
        <p:txBody>
          <a:bodyPr>
            <a:spAutoFit/>
          </a:bodyPr>
          <a:lstStyle/>
          <a:p>
            <a:r>
              <a:rPr lang="en-US" dirty="0">
                <a:solidFill>
                  <a:srgbClr val="00B0F0"/>
                </a:solidFill>
              </a:rPr>
              <a:t>Google je </a:t>
            </a:r>
            <a:r>
              <a:rPr lang="en-US" dirty="0" smtClean="0">
                <a:solidFill>
                  <a:srgbClr val="00B0F0"/>
                </a:solidFill>
              </a:rPr>
              <a:t>p</a:t>
            </a:r>
            <a:r>
              <a:rPr lang="sr-Latn-RS" dirty="0" smtClean="0">
                <a:solidFill>
                  <a:srgbClr val="00B0F0"/>
                </a:solidFill>
              </a:rPr>
              <a:t>ostakao</a:t>
            </a:r>
            <a:r>
              <a:rPr lang="en-US" dirty="0" smtClean="0">
                <a:solidFill>
                  <a:srgbClr val="00B0F0"/>
                </a:solidFill>
              </a:rPr>
              <a:t> </a:t>
            </a:r>
            <a:r>
              <a:rPr lang="en-US" dirty="0">
                <a:solidFill>
                  <a:srgbClr val="00B0F0"/>
                </a:solidFill>
              </a:rPr>
              <a:t>i </a:t>
            </a:r>
            <a:r>
              <a:rPr lang="en-US" dirty="0" err="1">
                <a:solidFill>
                  <a:srgbClr val="00B0F0"/>
                </a:solidFill>
              </a:rPr>
              <a:t>lavinu</a:t>
            </a:r>
            <a:r>
              <a:rPr lang="en-US" dirty="0">
                <a:solidFill>
                  <a:srgbClr val="00B0F0"/>
                </a:solidFill>
              </a:rPr>
              <a:t> </a:t>
            </a:r>
            <a:r>
              <a:rPr lang="en-US" dirty="0" err="1">
                <a:solidFill>
                  <a:srgbClr val="00B0F0"/>
                </a:solidFill>
              </a:rPr>
              <a:t>jednostavnog</a:t>
            </a:r>
            <a:r>
              <a:rPr lang="en-US" dirty="0">
                <a:solidFill>
                  <a:srgbClr val="00B0F0"/>
                </a:solidFill>
              </a:rPr>
              <a:t>, </a:t>
            </a:r>
            <a:r>
              <a:rPr lang="en-US" dirty="0" err="1">
                <a:solidFill>
                  <a:srgbClr val="00B0F0"/>
                </a:solidFill>
              </a:rPr>
              <a:t>ali</a:t>
            </a:r>
            <a:r>
              <a:rPr lang="en-US" dirty="0">
                <a:solidFill>
                  <a:srgbClr val="00B0F0"/>
                </a:solidFill>
              </a:rPr>
              <a:t> i </a:t>
            </a:r>
            <a:r>
              <a:rPr lang="en-US" dirty="0" err="1">
                <a:solidFill>
                  <a:srgbClr val="00B0F0"/>
                </a:solidFill>
              </a:rPr>
              <a:t>genijalnog</a:t>
            </a:r>
            <a:r>
              <a:rPr lang="en-US" dirty="0">
                <a:solidFill>
                  <a:srgbClr val="00B0F0"/>
                </a:solidFill>
              </a:rPr>
              <a:t> </a:t>
            </a:r>
            <a:r>
              <a:rPr lang="en-US" dirty="0">
                <a:solidFill>
                  <a:srgbClr val="00B0F0"/>
                </a:solidFill>
                <a:hlinkClick r:id="rId2" tooltip="World Wide Web"/>
              </a:rPr>
              <a:t>web</a:t>
            </a:r>
            <a:r>
              <a:rPr lang="en-US" dirty="0">
                <a:solidFill>
                  <a:srgbClr val="00B0F0"/>
                </a:solidFill>
              </a:rPr>
              <a:t> </a:t>
            </a:r>
            <a:r>
              <a:rPr lang="en-US" dirty="0" err="1">
                <a:solidFill>
                  <a:srgbClr val="00B0F0"/>
                </a:solidFill>
              </a:rPr>
              <a:t>dizajna</a:t>
            </a:r>
            <a:r>
              <a:rPr lang="en-US" dirty="0">
                <a:solidFill>
                  <a:srgbClr val="00B0F0"/>
                </a:solidFill>
              </a:rPr>
              <a:t>: </a:t>
            </a:r>
            <a:r>
              <a:rPr lang="en-US" dirty="0" err="1">
                <a:solidFill>
                  <a:srgbClr val="00B0F0"/>
                </a:solidFill>
              </a:rPr>
              <a:t>njihove</a:t>
            </a:r>
            <a:r>
              <a:rPr lang="en-US" dirty="0">
                <a:solidFill>
                  <a:srgbClr val="00B0F0"/>
                </a:solidFill>
              </a:rPr>
              <a:t> </a:t>
            </a:r>
            <a:r>
              <a:rPr lang="en-US" dirty="0" err="1">
                <a:solidFill>
                  <a:srgbClr val="00B0F0"/>
                </a:solidFill>
              </a:rPr>
              <a:t>stranice</a:t>
            </a:r>
            <a:r>
              <a:rPr lang="en-US" dirty="0">
                <a:solidFill>
                  <a:srgbClr val="00B0F0"/>
                </a:solidFill>
              </a:rPr>
              <a:t> </a:t>
            </a:r>
            <a:r>
              <a:rPr lang="en-US" dirty="0" err="1">
                <a:solidFill>
                  <a:srgbClr val="00B0F0"/>
                </a:solidFill>
              </a:rPr>
              <a:t>su</a:t>
            </a:r>
            <a:r>
              <a:rPr lang="en-US" dirty="0">
                <a:solidFill>
                  <a:srgbClr val="00B0F0"/>
                </a:solidFill>
              </a:rPr>
              <a:t> </a:t>
            </a:r>
            <a:r>
              <a:rPr lang="en-US" dirty="0" err="1">
                <a:solidFill>
                  <a:srgbClr val="00B0F0"/>
                </a:solidFill>
              </a:rPr>
              <a:t>tako</a:t>
            </a:r>
            <a:r>
              <a:rPr lang="en-US" dirty="0">
                <a:solidFill>
                  <a:srgbClr val="00B0F0"/>
                </a:solidFill>
              </a:rPr>
              <a:t> </a:t>
            </a:r>
            <a:r>
              <a:rPr lang="en-US" dirty="0" err="1">
                <a:solidFill>
                  <a:srgbClr val="00B0F0"/>
                </a:solidFill>
              </a:rPr>
              <a:t>jednostavno</a:t>
            </a:r>
            <a:r>
              <a:rPr lang="en-US" dirty="0">
                <a:solidFill>
                  <a:srgbClr val="00B0F0"/>
                </a:solidFill>
              </a:rPr>
              <a:t> </a:t>
            </a:r>
            <a:r>
              <a:rPr lang="en-US" dirty="0" err="1">
                <a:solidFill>
                  <a:srgbClr val="00B0F0"/>
                </a:solidFill>
              </a:rPr>
              <a:t>dizajnirane</a:t>
            </a:r>
            <a:r>
              <a:rPr lang="en-US" dirty="0">
                <a:solidFill>
                  <a:srgbClr val="00B0F0"/>
                </a:solidFill>
              </a:rPr>
              <a:t>, a </a:t>
            </a:r>
            <a:r>
              <a:rPr lang="en-US" dirty="0" err="1">
                <a:solidFill>
                  <a:srgbClr val="00B0F0"/>
                </a:solidFill>
              </a:rPr>
              <a:t>opet</a:t>
            </a:r>
            <a:r>
              <a:rPr lang="en-US" dirty="0">
                <a:solidFill>
                  <a:srgbClr val="00B0F0"/>
                </a:solidFill>
              </a:rPr>
              <a:t> </a:t>
            </a:r>
            <a:r>
              <a:rPr lang="en-US" dirty="0" err="1">
                <a:solidFill>
                  <a:srgbClr val="00B0F0"/>
                </a:solidFill>
              </a:rPr>
              <a:t>su</a:t>
            </a:r>
            <a:r>
              <a:rPr lang="en-US" dirty="0">
                <a:solidFill>
                  <a:srgbClr val="00B0F0"/>
                </a:solidFill>
              </a:rPr>
              <a:t> </a:t>
            </a:r>
            <a:r>
              <a:rPr lang="en-US" dirty="0" err="1">
                <a:solidFill>
                  <a:srgbClr val="00B0F0"/>
                </a:solidFill>
              </a:rPr>
              <a:t>veoma</a:t>
            </a:r>
            <a:r>
              <a:rPr lang="en-US" dirty="0">
                <a:solidFill>
                  <a:srgbClr val="00B0F0"/>
                </a:solidFill>
              </a:rPr>
              <a:t> </a:t>
            </a:r>
            <a:r>
              <a:rPr lang="en-US" dirty="0" err="1">
                <a:solidFill>
                  <a:srgbClr val="00B0F0"/>
                </a:solidFill>
              </a:rPr>
              <a:t>atraktivne</a:t>
            </a:r>
            <a:r>
              <a:rPr lang="en-US" dirty="0">
                <a:solidFill>
                  <a:srgbClr val="00B0F0"/>
                </a:solidFill>
              </a:rPr>
              <a:t>. </a:t>
            </a:r>
            <a:r>
              <a:rPr lang="en-US" dirty="0" err="1">
                <a:solidFill>
                  <a:srgbClr val="00B0F0"/>
                </a:solidFill>
              </a:rPr>
              <a:t>Zanimljivo</a:t>
            </a:r>
            <a:r>
              <a:rPr lang="en-US" dirty="0">
                <a:solidFill>
                  <a:srgbClr val="00B0F0"/>
                </a:solidFill>
              </a:rPr>
              <a:t> je </a:t>
            </a:r>
            <a:r>
              <a:rPr lang="en-US" dirty="0" err="1">
                <a:solidFill>
                  <a:srgbClr val="00B0F0"/>
                </a:solidFill>
              </a:rPr>
              <a:t>reći</a:t>
            </a:r>
            <a:r>
              <a:rPr lang="en-US" dirty="0">
                <a:solidFill>
                  <a:srgbClr val="00B0F0"/>
                </a:solidFill>
              </a:rPr>
              <a:t> </a:t>
            </a:r>
            <a:r>
              <a:rPr lang="en-US" dirty="0" err="1">
                <a:solidFill>
                  <a:srgbClr val="00B0F0"/>
                </a:solidFill>
              </a:rPr>
              <a:t>kako</a:t>
            </a:r>
            <a:r>
              <a:rPr lang="en-US" dirty="0">
                <a:solidFill>
                  <a:srgbClr val="00B0F0"/>
                </a:solidFill>
              </a:rPr>
              <a:t> je Google </a:t>
            </a:r>
            <a:r>
              <a:rPr lang="en-US" dirty="0" err="1">
                <a:solidFill>
                  <a:srgbClr val="00B0F0"/>
                </a:solidFill>
              </a:rPr>
              <a:t>po</a:t>
            </a:r>
            <a:r>
              <a:rPr lang="en-US" dirty="0">
                <a:solidFill>
                  <a:srgbClr val="00B0F0"/>
                </a:solidFill>
              </a:rPr>
              <a:t> </a:t>
            </a:r>
            <a:r>
              <a:rPr lang="en-US" dirty="0" err="1">
                <a:solidFill>
                  <a:srgbClr val="00B0F0"/>
                </a:solidFill>
              </a:rPr>
              <a:t>prvi</a:t>
            </a:r>
            <a:r>
              <a:rPr lang="en-US" dirty="0">
                <a:solidFill>
                  <a:srgbClr val="00B0F0"/>
                </a:solidFill>
              </a:rPr>
              <a:t> </a:t>
            </a:r>
            <a:r>
              <a:rPr lang="en-US" dirty="0" smtClean="0">
                <a:solidFill>
                  <a:srgbClr val="00B0F0"/>
                </a:solidFill>
              </a:rPr>
              <a:t>put </a:t>
            </a:r>
            <a:r>
              <a:rPr lang="en-US" dirty="0" err="1">
                <a:solidFill>
                  <a:srgbClr val="00B0F0"/>
                </a:solidFill>
              </a:rPr>
              <a:t>pretraživao</a:t>
            </a:r>
            <a:r>
              <a:rPr lang="en-US" dirty="0">
                <a:solidFill>
                  <a:srgbClr val="00B0F0"/>
                </a:solidFill>
              </a:rPr>
              <a:t> </a:t>
            </a:r>
            <a:r>
              <a:rPr lang="en-US" dirty="0" err="1">
                <a:solidFill>
                  <a:srgbClr val="00B0F0"/>
                </a:solidFill>
              </a:rPr>
              <a:t>pomoću</a:t>
            </a:r>
            <a:r>
              <a:rPr lang="en-US" dirty="0">
                <a:solidFill>
                  <a:srgbClr val="00B0F0"/>
                </a:solidFill>
              </a:rPr>
              <a:t> </a:t>
            </a:r>
            <a:r>
              <a:rPr lang="en-US" dirty="0" err="1">
                <a:solidFill>
                  <a:srgbClr val="00B0F0"/>
                </a:solidFill>
              </a:rPr>
              <a:t>tada</a:t>
            </a:r>
            <a:r>
              <a:rPr lang="en-US" dirty="0">
                <a:solidFill>
                  <a:srgbClr val="00B0F0"/>
                </a:solidFill>
              </a:rPr>
              <a:t> </a:t>
            </a:r>
            <a:r>
              <a:rPr lang="en-US" dirty="0" err="1">
                <a:solidFill>
                  <a:srgbClr val="00B0F0"/>
                </a:solidFill>
              </a:rPr>
              <a:t>jedinstvenog</a:t>
            </a:r>
            <a:r>
              <a:rPr lang="en-US" dirty="0">
                <a:solidFill>
                  <a:srgbClr val="00B0F0"/>
                </a:solidFill>
              </a:rPr>
              <a:t> </a:t>
            </a:r>
            <a:r>
              <a:rPr lang="en-US" dirty="0" err="1">
                <a:solidFill>
                  <a:srgbClr val="00B0F0"/>
                </a:solidFill>
              </a:rPr>
              <a:t>sistema</a:t>
            </a:r>
            <a:r>
              <a:rPr lang="en-US" dirty="0">
                <a:solidFill>
                  <a:srgbClr val="00B0F0"/>
                </a:solidFill>
              </a:rPr>
              <a:t> </a:t>
            </a:r>
            <a:r>
              <a:rPr lang="en-US" dirty="0" err="1" smtClean="0">
                <a:solidFill>
                  <a:srgbClr val="00B0F0"/>
                </a:solidFill>
              </a:rPr>
              <a:t>posećenosti</a:t>
            </a:r>
            <a:r>
              <a:rPr lang="en-US" dirty="0" smtClean="0">
                <a:solidFill>
                  <a:srgbClr val="00B0F0"/>
                </a:solidFill>
              </a:rPr>
              <a:t> </a:t>
            </a:r>
            <a:r>
              <a:rPr lang="en-US" dirty="0" err="1">
                <a:solidFill>
                  <a:srgbClr val="00B0F0"/>
                </a:solidFill>
              </a:rPr>
              <a:t>korisnika</a:t>
            </a:r>
            <a:r>
              <a:rPr lang="en-US" dirty="0">
                <a:solidFill>
                  <a:srgbClr val="00B0F0"/>
                </a:solidFill>
              </a:rPr>
              <a:t>. </a:t>
            </a:r>
            <a:r>
              <a:rPr lang="en-US" dirty="0" err="1">
                <a:solidFill>
                  <a:srgbClr val="00B0F0"/>
                </a:solidFill>
              </a:rPr>
              <a:t>Dakle</a:t>
            </a:r>
            <a:r>
              <a:rPr lang="en-US" dirty="0">
                <a:solidFill>
                  <a:srgbClr val="00B0F0"/>
                </a:solidFill>
              </a:rPr>
              <a:t>, </a:t>
            </a:r>
            <a:r>
              <a:rPr lang="en-US" dirty="0" err="1">
                <a:solidFill>
                  <a:srgbClr val="00B0F0"/>
                </a:solidFill>
              </a:rPr>
              <a:t>što</a:t>
            </a:r>
            <a:r>
              <a:rPr lang="en-US" dirty="0">
                <a:solidFill>
                  <a:srgbClr val="00B0F0"/>
                </a:solidFill>
              </a:rPr>
              <a:t> je </a:t>
            </a:r>
            <a:r>
              <a:rPr lang="en-US" dirty="0" err="1">
                <a:solidFill>
                  <a:srgbClr val="00B0F0"/>
                </a:solidFill>
              </a:rPr>
              <a:t>neka</a:t>
            </a:r>
            <a:r>
              <a:rPr lang="en-US" dirty="0">
                <a:solidFill>
                  <a:srgbClr val="00B0F0"/>
                </a:solidFill>
              </a:rPr>
              <a:t> </a:t>
            </a:r>
            <a:r>
              <a:rPr lang="en-US" dirty="0" err="1">
                <a:solidFill>
                  <a:srgbClr val="00B0F0"/>
                </a:solidFill>
              </a:rPr>
              <a:t>stranica</a:t>
            </a:r>
            <a:r>
              <a:rPr lang="en-US" dirty="0">
                <a:solidFill>
                  <a:srgbClr val="00B0F0"/>
                </a:solidFill>
              </a:rPr>
              <a:t> </a:t>
            </a:r>
            <a:r>
              <a:rPr lang="en-US" dirty="0" err="1">
                <a:solidFill>
                  <a:srgbClr val="00B0F0"/>
                </a:solidFill>
              </a:rPr>
              <a:t>bila</a:t>
            </a:r>
            <a:r>
              <a:rPr lang="en-US" dirty="0">
                <a:solidFill>
                  <a:srgbClr val="00B0F0"/>
                </a:solidFill>
              </a:rPr>
              <a:t> </a:t>
            </a:r>
            <a:r>
              <a:rPr lang="en-US" dirty="0" err="1">
                <a:solidFill>
                  <a:srgbClr val="00B0F0"/>
                </a:solidFill>
              </a:rPr>
              <a:t>više</a:t>
            </a:r>
            <a:r>
              <a:rPr lang="en-US" dirty="0">
                <a:solidFill>
                  <a:srgbClr val="00B0F0"/>
                </a:solidFill>
              </a:rPr>
              <a:t> </a:t>
            </a:r>
            <a:r>
              <a:rPr lang="en-US" dirty="0" err="1" smtClean="0">
                <a:solidFill>
                  <a:srgbClr val="00B0F0"/>
                </a:solidFill>
              </a:rPr>
              <a:t>posećena</a:t>
            </a:r>
            <a:r>
              <a:rPr lang="en-US" dirty="0">
                <a:solidFill>
                  <a:srgbClr val="00B0F0"/>
                </a:solidFill>
              </a:rPr>
              <a:t>, to se </a:t>
            </a:r>
            <a:r>
              <a:rPr lang="en-US" dirty="0" err="1">
                <a:solidFill>
                  <a:srgbClr val="00B0F0"/>
                </a:solidFill>
              </a:rPr>
              <a:t>ona</a:t>
            </a:r>
            <a:r>
              <a:rPr lang="en-US" dirty="0">
                <a:solidFill>
                  <a:srgbClr val="00B0F0"/>
                </a:solidFill>
              </a:rPr>
              <a:t> </a:t>
            </a:r>
            <a:r>
              <a:rPr lang="en-US" dirty="0" err="1">
                <a:solidFill>
                  <a:srgbClr val="00B0F0"/>
                </a:solidFill>
              </a:rPr>
              <a:t>nalazila</a:t>
            </a:r>
            <a:r>
              <a:rPr lang="en-US" dirty="0">
                <a:solidFill>
                  <a:srgbClr val="00B0F0"/>
                </a:solidFill>
              </a:rPr>
              <a:t> </a:t>
            </a:r>
            <a:r>
              <a:rPr lang="en-US" dirty="0" err="1">
                <a:solidFill>
                  <a:srgbClr val="00B0F0"/>
                </a:solidFill>
              </a:rPr>
              <a:t>više</a:t>
            </a:r>
            <a:r>
              <a:rPr lang="en-US" dirty="0">
                <a:solidFill>
                  <a:srgbClr val="00B0F0"/>
                </a:solidFill>
              </a:rPr>
              <a:t> </a:t>
            </a:r>
            <a:r>
              <a:rPr lang="en-US" dirty="0" err="1">
                <a:solidFill>
                  <a:srgbClr val="00B0F0"/>
                </a:solidFill>
              </a:rPr>
              <a:t>pri</a:t>
            </a:r>
            <a:r>
              <a:rPr lang="en-US" dirty="0">
                <a:solidFill>
                  <a:srgbClr val="00B0F0"/>
                </a:solidFill>
              </a:rPr>
              <a:t> </a:t>
            </a:r>
            <a:r>
              <a:rPr lang="en-US" dirty="0" err="1">
                <a:solidFill>
                  <a:srgbClr val="00B0F0"/>
                </a:solidFill>
              </a:rPr>
              <a:t>vrhu</a:t>
            </a:r>
            <a:r>
              <a:rPr lang="en-US" dirty="0">
                <a:solidFill>
                  <a:srgbClr val="00B0F0"/>
                </a:solidFill>
              </a:rPr>
              <a:t> </a:t>
            </a:r>
            <a:r>
              <a:rPr lang="en-US" dirty="0" err="1">
                <a:solidFill>
                  <a:srgbClr val="00B0F0"/>
                </a:solidFill>
              </a:rPr>
              <a:t>kada</a:t>
            </a:r>
            <a:r>
              <a:rPr lang="en-US" dirty="0">
                <a:solidFill>
                  <a:srgbClr val="00B0F0"/>
                </a:solidFill>
              </a:rPr>
              <a:t> </a:t>
            </a:r>
            <a:r>
              <a:rPr lang="en-US" dirty="0" err="1">
                <a:solidFill>
                  <a:srgbClr val="00B0F0"/>
                </a:solidFill>
              </a:rPr>
              <a:t>ste</a:t>
            </a:r>
            <a:r>
              <a:rPr lang="en-US" dirty="0">
                <a:solidFill>
                  <a:srgbClr val="00B0F0"/>
                </a:solidFill>
              </a:rPr>
              <a:t> </a:t>
            </a:r>
            <a:r>
              <a:rPr lang="en-US" dirty="0" err="1" smtClean="0">
                <a:solidFill>
                  <a:srgbClr val="00B0F0"/>
                </a:solidFill>
              </a:rPr>
              <a:t>hteli</a:t>
            </a:r>
            <a:r>
              <a:rPr lang="en-US" dirty="0" smtClean="0">
                <a:solidFill>
                  <a:srgbClr val="00B0F0"/>
                </a:solidFill>
              </a:rPr>
              <a:t> </a:t>
            </a:r>
            <a:r>
              <a:rPr lang="en-US" dirty="0" err="1">
                <a:solidFill>
                  <a:srgbClr val="00B0F0"/>
                </a:solidFill>
              </a:rPr>
              <a:t>naći</a:t>
            </a:r>
            <a:r>
              <a:rPr lang="en-US" dirty="0">
                <a:solidFill>
                  <a:srgbClr val="00B0F0"/>
                </a:solidFill>
              </a:rPr>
              <a:t> </a:t>
            </a:r>
            <a:r>
              <a:rPr lang="en-US" dirty="0" err="1">
                <a:solidFill>
                  <a:srgbClr val="00B0F0"/>
                </a:solidFill>
              </a:rPr>
              <a:t>pojam</a:t>
            </a:r>
            <a:r>
              <a:rPr lang="en-US" dirty="0">
                <a:solidFill>
                  <a:srgbClr val="00B0F0"/>
                </a:solidFill>
              </a:rPr>
              <a:t> </a:t>
            </a:r>
            <a:r>
              <a:rPr lang="en-US" dirty="0" err="1">
                <a:solidFill>
                  <a:srgbClr val="00B0F0"/>
                </a:solidFill>
              </a:rPr>
              <a:t>koji</a:t>
            </a:r>
            <a:r>
              <a:rPr lang="en-US" dirty="0">
                <a:solidFill>
                  <a:srgbClr val="00B0F0"/>
                </a:solidFill>
              </a:rPr>
              <a:t> se </a:t>
            </a:r>
            <a:r>
              <a:rPr lang="en-US" dirty="0" err="1">
                <a:solidFill>
                  <a:srgbClr val="00B0F0"/>
                </a:solidFill>
              </a:rPr>
              <a:t>nalazi</a:t>
            </a:r>
            <a:r>
              <a:rPr lang="en-US" dirty="0">
                <a:solidFill>
                  <a:srgbClr val="00B0F0"/>
                </a:solidFill>
              </a:rPr>
              <a:t> </a:t>
            </a:r>
            <a:r>
              <a:rPr lang="en-US" dirty="0" err="1">
                <a:solidFill>
                  <a:srgbClr val="00B0F0"/>
                </a:solidFill>
              </a:rPr>
              <a:t>na</a:t>
            </a:r>
            <a:r>
              <a:rPr lang="en-US" dirty="0">
                <a:solidFill>
                  <a:srgbClr val="00B0F0"/>
                </a:solidFill>
              </a:rPr>
              <a:t> </a:t>
            </a:r>
            <a:r>
              <a:rPr lang="en-US" dirty="0" err="1">
                <a:solidFill>
                  <a:srgbClr val="00B0F0"/>
                </a:solidFill>
              </a:rPr>
              <a:t>toj</a:t>
            </a:r>
            <a:r>
              <a:rPr lang="en-US" dirty="0">
                <a:solidFill>
                  <a:srgbClr val="00B0F0"/>
                </a:solidFill>
              </a:rPr>
              <a:t> </a:t>
            </a:r>
            <a:r>
              <a:rPr lang="en-US" dirty="0" err="1">
                <a:solidFill>
                  <a:srgbClr val="00B0F0"/>
                </a:solidFill>
              </a:rPr>
              <a:t>stranici</a:t>
            </a:r>
            <a:r>
              <a:rPr lang="en-US" dirty="0">
                <a:solidFill>
                  <a:srgbClr val="00B0F0"/>
                </a:solidFill>
              </a:rPr>
              <a:t>. Danas, </a:t>
            </a:r>
            <a:r>
              <a:rPr lang="en-US" dirty="0" err="1">
                <a:solidFill>
                  <a:srgbClr val="00B0F0"/>
                </a:solidFill>
              </a:rPr>
              <a:t>većina</a:t>
            </a:r>
            <a:r>
              <a:rPr lang="en-US" dirty="0">
                <a:solidFill>
                  <a:srgbClr val="00B0F0"/>
                </a:solidFill>
              </a:rPr>
              <a:t> </a:t>
            </a:r>
            <a:r>
              <a:rPr lang="en-US" dirty="0" err="1">
                <a:solidFill>
                  <a:srgbClr val="00B0F0"/>
                </a:solidFill>
              </a:rPr>
              <a:t>velikih</a:t>
            </a:r>
            <a:r>
              <a:rPr lang="en-US" dirty="0">
                <a:solidFill>
                  <a:srgbClr val="00B0F0"/>
                </a:solidFill>
              </a:rPr>
              <a:t> </a:t>
            </a:r>
            <a:r>
              <a:rPr lang="en-US" dirty="0" err="1">
                <a:solidFill>
                  <a:srgbClr val="00B0F0"/>
                </a:solidFill>
              </a:rPr>
              <a:t>pretraživača</a:t>
            </a:r>
            <a:r>
              <a:rPr lang="en-US" dirty="0">
                <a:solidFill>
                  <a:srgbClr val="00B0F0"/>
                </a:solidFill>
              </a:rPr>
              <a:t> </a:t>
            </a:r>
            <a:r>
              <a:rPr lang="en-US" dirty="0" err="1">
                <a:solidFill>
                  <a:srgbClr val="00B0F0"/>
                </a:solidFill>
              </a:rPr>
              <a:t>koristi</a:t>
            </a:r>
            <a:r>
              <a:rPr lang="en-US" dirty="0">
                <a:solidFill>
                  <a:srgbClr val="00B0F0"/>
                </a:solidFill>
              </a:rPr>
              <a:t> </a:t>
            </a:r>
            <a:r>
              <a:rPr lang="en-US" dirty="0" err="1">
                <a:solidFill>
                  <a:srgbClr val="00B0F0"/>
                </a:solidFill>
              </a:rPr>
              <a:t>tu</a:t>
            </a:r>
            <a:r>
              <a:rPr lang="en-US" dirty="0">
                <a:solidFill>
                  <a:srgbClr val="00B0F0"/>
                </a:solidFill>
              </a:rPr>
              <a:t> </a:t>
            </a:r>
            <a:r>
              <a:rPr lang="en-US" dirty="0" err="1">
                <a:solidFill>
                  <a:srgbClr val="00B0F0"/>
                </a:solidFill>
              </a:rPr>
              <a:t>tehniku</a:t>
            </a:r>
            <a:r>
              <a:rPr lang="en-US" dirty="0">
                <a:solidFill>
                  <a:srgbClr val="00B0F0"/>
                </a:solidFill>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62245">
            <a:off x="947755" y="4033261"/>
            <a:ext cx="2639978" cy="1648966"/>
          </a:xfrm>
          <a:prstGeom prst="rect">
            <a:avLst/>
          </a:prstGeom>
        </p:spPr>
      </p:pic>
    </p:spTree>
    <p:extLst>
      <p:ext uri="{BB962C8B-B14F-4D97-AF65-F5344CB8AC3E}">
        <p14:creationId xmlns:p14="http://schemas.microsoft.com/office/powerpoint/2010/main" val="20661975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TotalTime>
  <Words>976</Words>
  <Application>Microsoft Office PowerPoint</Application>
  <PresentationFormat>On-screen Show (4:3)</PresentationFormat>
  <Paragraphs>67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Mylar</vt:lpstr>
      <vt:lpstr>PowerPoint Presentation</vt:lpstr>
      <vt:lpstr>PowerPoint Presentation</vt:lpstr>
      <vt:lpstr>PowerPoint Presentation</vt:lpstr>
      <vt:lpstr>              Zaštita od virusa        </vt:lpstr>
      <vt:lpstr>                              HAKERI</vt:lpstr>
      <vt:lpstr>       Slede načini koji će vam pomoći da zaštitite računar od potencijalnih bezbednosnih pretnji :</vt:lpstr>
      <vt:lpstr>          Ljudi koji ti prete preko društvenih mreža. </vt:lpstr>
      <vt:lpstr>PowerPoint Presentation</vt:lpstr>
      <vt:lpstr>PowerPoint Presentation</vt:lpstr>
      <vt:lpstr>                         WIKIPEDIJA</vt:lpstr>
      <vt:lpstr>PowerPoint Presentation</vt:lpstr>
      <vt:lpstr>       WWW.KLIKNIBEZBEDNO.RS</vt:lpstr>
      <vt:lpstr>YOUTUBE</vt:lpstr>
      <vt:lpstr>        Bezbedna upotreba  interneta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Maricic</dc:creator>
  <cp:lastModifiedBy>N&amp;N</cp:lastModifiedBy>
  <cp:revision>43</cp:revision>
  <dcterms:created xsi:type="dcterms:W3CDTF">2013-12-17T19:49:46Z</dcterms:created>
  <dcterms:modified xsi:type="dcterms:W3CDTF">2014-03-01T19:19:16Z</dcterms:modified>
</cp:coreProperties>
</file>